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72" r:id="rId3"/>
    <p:sldId id="273" r:id="rId4"/>
    <p:sldId id="274" r:id="rId5"/>
    <p:sldId id="275" r:id="rId6"/>
    <p:sldId id="277" r:id="rId7"/>
    <p:sldId id="293" r:id="rId8"/>
    <p:sldId id="294" r:id="rId9"/>
    <p:sldId id="278" r:id="rId10"/>
    <p:sldId id="295" r:id="rId11"/>
    <p:sldId id="296" r:id="rId12"/>
    <p:sldId id="279" r:id="rId13"/>
    <p:sldId id="297" r:id="rId14"/>
    <p:sldId id="298" r:id="rId15"/>
    <p:sldId id="300" r:id="rId16"/>
    <p:sldId id="280" r:id="rId17"/>
    <p:sldId id="299" r:id="rId18"/>
    <p:sldId id="302" r:id="rId19"/>
    <p:sldId id="301" r:id="rId20"/>
    <p:sldId id="303" r:id="rId21"/>
    <p:sldId id="281" r:id="rId22"/>
    <p:sldId id="282" r:id="rId23"/>
    <p:sldId id="283" r:id="rId24"/>
    <p:sldId id="276" r:id="rId25"/>
    <p:sldId id="284" r:id="rId26"/>
    <p:sldId id="258" r:id="rId27"/>
    <p:sldId id="287" r:id="rId28"/>
    <p:sldId id="266" r:id="rId29"/>
    <p:sldId id="259" r:id="rId30"/>
    <p:sldId id="270" r:id="rId31"/>
    <p:sldId id="271" r:id="rId32"/>
    <p:sldId id="288" r:id="rId33"/>
    <p:sldId id="285" r:id="rId34"/>
    <p:sldId id="305" r:id="rId35"/>
    <p:sldId id="304" r:id="rId36"/>
    <p:sldId id="261" r:id="rId37"/>
    <p:sldId id="262" r:id="rId38"/>
    <p:sldId id="269" r:id="rId39"/>
    <p:sldId id="267" r:id="rId40"/>
    <p:sldId id="268" r:id="rId41"/>
    <p:sldId id="289" r:id="rId42"/>
    <p:sldId id="263" r:id="rId43"/>
    <p:sldId id="264" r:id="rId44"/>
    <p:sldId id="286" r:id="rId45"/>
    <p:sldId id="265" r:id="rId46"/>
    <p:sldId id="290" r:id="rId47"/>
    <p:sldId id="291"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p:scale>
          <a:sx n="107" d="100"/>
          <a:sy n="107" d="100"/>
        </p:scale>
        <p:origin x="-1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DEB87-250E-4D4D-A8D2-55EC79112394}"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EEA77-F4BB-4E2D-BD7F-9FB1C2B24CE3}" type="slidenum">
              <a:rPr lang="en-US" smtClean="0"/>
              <a:t>‹#›</a:t>
            </a:fld>
            <a:endParaRPr lang="en-US"/>
          </a:p>
        </p:txBody>
      </p:sp>
    </p:spTree>
    <p:extLst>
      <p:ext uri="{BB962C8B-B14F-4D97-AF65-F5344CB8AC3E}">
        <p14:creationId xmlns:p14="http://schemas.microsoft.com/office/powerpoint/2010/main" val="28410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EEA77-F4BB-4E2D-BD7F-9FB1C2B24CE3}" type="slidenum">
              <a:rPr lang="en-US" smtClean="0"/>
              <a:t>38</a:t>
            </a:fld>
            <a:endParaRPr lang="en-US"/>
          </a:p>
        </p:txBody>
      </p:sp>
    </p:spTree>
    <p:extLst>
      <p:ext uri="{BB962C8B-B14F-4D97-AF65-F5344CB8AC3E}">
        <p14:creationId xmlns:p14="http://schemas.microsoft.com/office/powerpoint/2010/main" val="196823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E414C08-4203-4C5C-B79A-73E132CA3F5D}" type="datetimeFigureOut">
              <a:rPr lang="en-US" smtClean="0"/>
              <a:t>9/30/2014</a:t>
            </a:fld>
            <a:endParaRPr lang="en-US"/>
          </a:p>
        </p:txBody>
      </p:sp>
      <p:sp>
        <p:nvSpPr>
          <p:cNvPr id="8" name="Slide Number Placeholder 7"/>
          <p:cNvSpPr>
            <a:spLocks noGrp="1"/>
          </p:cNvSpPr>
          <p:nvPr>
            <p:ph type="sldNum" sz="quarter" idx="11"/>
          </p:nvPr>
        </p:nvSpPr>
        <p:spPr/>
        <p:txBody>
          <a:bodyPr/>
          <a:lstStyle/>
          <a:p>
            <a:fld id="{8F3CB610-B13F-4BFF-B84B-2FA21D65819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14C08-4203-4C5C-B79A-73E132CA3F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14C08-4203-4C5C-B79A-73E132CA3F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E414C08-4203-4C5C-B79A-73E132CA3F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14C08-4203-4C5C-B79A-73E132CA3F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CB610-B13F-4BFF-B84B-2FA21D65819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E414C08-4203-4C5C-B79A-73E132CA3F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CB610-B13F-4BFF-B84B-2FA21D65819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E414C08-4203-4C5C-B79A-73E132CA3F5D}"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CB610-B13F-4BFF-B84B-2FA21D65819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414C08-4203-4C5C-B79A-73E132CA3F5D}"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14C08-4203-4C5C-B79A-73E132CA3F5D}"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14C08-4203-4C5C-B79A-73E132CA3F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14C08-4203-4C5C-B79A-73E132CA3F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CB610-B13F-4BFF-B84B-2FA21D6581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E414C08-4203-4C5C-B79A-73E132CA3F5D}" type="datetimeFigureOut">
              <a:rPr lang="en-US" smtClean="0"/>
              <a:t>9/30/2014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F3CB610-B13F-4BFF-B84B-2FA21D65819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9GMEAbADtl4/T5TaXAC1_kI/AAAAAAAACAE/b72PH02E2tM/s1600/Literary+The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7088696"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8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d/de/Gustave_Courbet_010.jpg/350px-Gustave_Courbet_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01" y="228600"/>
            <a:ext cx="7312025" cy="637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6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alism Art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6763"/>
            <a:ext cx="736091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3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3506" r="25078"/>
          <a:stretch/>
        </p:blipFill>
        <p:spPr>
          <a:xfrm>
            <a:off x="28575" y="0"/>
            <a:ext cx="9194409" cy="6858000"/>
          </a:xfrm>
          <a:prstGeom prst="rect">
            <a:avLst/>
          </a:prstGeom>
        </p:spPr>
      </p:pic>
      <p:sp>
        <p:nvSpPr>
          <p:cNvPr id="6" name="Content Placeholder 5"/>
          <p:cNvSpPr>
            <a:spLocks noGrp="1"/>
          </p:cNvSpPr>
          <p:nvPr>
            <p:ph idx="1"/>
          </p:nvPr>
        </p:nvSpPr>
        <p:spPr>
          <a:xfrm>
            <a:off x="533400" y="1905000"/>
            <a:ext cx="4495800" cy="2849563"/>
          </a:xfrm>
        </p:spPr>
        <p:txBody>
          <a:bodyPr>
            <a:normAutofit fontScale="92500" lnSpcReduction="20000"/>
          </a:bodyPr>
          <a:lstStyle/>
          <a:p>
            <a:r>
              <a:rPr lang="en-US" dirty="0" smtClean="0">
                <a:solidFill>
                  <a:schemeClr val="bg1"/>
                </a:solidFill>
              </a:rPr>
              <a:t>Modernism</a:t>
            </a:r>
          </a:p>
          <a:p>
            <a:r>
              <a:rPr lang="en-US" dirty="0">
                <a:solidFill>
                  <a:schemeClr val="bg1"/>
                </a:solidFill>
              </a:rPr>
              <a:t>O</a:t>
            </a:r>
            <a:r>
              <a:rPr lang="en-US" dirty="0" smtClean="0">
                <a:solidFill>
                  <a:schemeClr val="bg1"/>
                </a:solidFill>
              </a:rPr>
              <a:t>verturn </a:t>
            </a:r>
            <a:r>
              <a:rPr lang="en-US" dirty="0">
                <a:solidFill>
                  <a:schemeClr val="bg1"/>
                </a:solidFill>
              </a:rPr>
              <a:t>traditional modes of representation and express the new sensibilities of their </a:t>
            </a:r>
            <a:r>
              <a:rPr lang="en-US" dirty="0" smtClean="0">
                <a:solidFill>
                  <a:schemeClr val="bg1"/>
                </a:solidFill>
              </a:rPr>
              <a:t>time.</a:t>
            </a:r>
          </a:p>
          <a:p>
            <a:r>
              <a:rPr lang="en-US" dirty="0" smtClean="0">
                <a:solidFill>
                  <a:schemeClr val="bg1"/>
                </a:solidFill>
              </a:rPr>
              <a:t>The Artist as savior.</a:t>
            </a:r>
          </a:p>
          <a:p>
            <a:r>
              <a:rPr lang="en-US" dirty="0">
                <a:solidFill>
                  <a:schemeClr val="bg1"/>
                </a:solidFill>
              </a:rPr>
              <a:t>"irrationality at the roots of a supposedly rational </a:t>
            </a:r>
            <a:r>
              <a:rPr lang="en-US" dirty="0" smtClean="0">
                <a:solidFill>
                  <a:schemeClr val="bg1"/>
                </a:solidFill>
              </a:rPr>
              <a:t>world“</a:t>
            </a:r>
          </a:p>
          <a:p>
            <a:pPr marL="0" indent="0">
              <a:buNone/>
            </a:pPr>
            <a:r>
              <a:rPr lang="en-US" dirty="0" smtClean="0">
                <a:solidFill>
                  <a:schemeClr val="bg1"/>
                </a:solidFill>
              </a:rPr>
              <a:t> 	Michel-André</a:t>
            </a:r>
            <a:r>
              <a:rPr lang="en-US" dirty="0">
                <a:solidFill>
                  <a:schemeClr val="bg1"/>
                </a:solidFill>
              </a:rPr>
              <a:t> </a:t>
            </a:r>
            <a:r>
              <a:rPr lang="en-US" dirty="0" smtClean="0">
                <a:solidFill>
                  <a:schemeClr val="bg1"/>
                </a:solidFill>
              </a:rPr>
              <a:t>Bossy</a:t>
            </a:r>
          </a:p>
          <a:p>
            <a:endParaRPr lang="en-US" dirty="0">
              <a:solidFill>
                <a:schemeClr val="bg1"/>
              </a:solidFill>
            </a:endParaRPr>
          </a:p>
        </p:txBody>
      </p:sp>
    </p:spTree>
    <p:extLst>
      <p:ext uri="{BB962C8B-B14F-4D97-AF65-F5344CB8AC3E}">
        <p14:creationId xmlns:p14="http://schemas.microsoft.com/office/powerpoint/2010/main" val="205345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ablo Picasso ‘Weeping Woman’, 1937&#10;© Succession Picasso/DACS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730"/>
            <a:ext cx="5448822"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5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venuel.files.wordpress.com/2009/11/picture-32.png?w=300&amp;h=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164"/>
            <a:ext cx="8153400" cy="649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0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pload.wikimedia.org/wikipedia/commons/thumb/e/ea/Van_Gogh_-_Starry_Night_-_Google_Art_Project.jpg/1280px-Van_Gogh_-_Starry_Night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
            <a:ext cx="8305800" cy="657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0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From fan fiction to tattoo sleeves: The weirdest David Foster Wallace-inspired art"/>
          <p:cNvPicPr>
            <a:picLocks noChangeAspect="1" noChangeArrowheads="1"/>
          </p:cNvPicPr>
          <p:nvPr/>
        </p:nvPicPr>
        <p:blipFill rotWithShape="1">
          <a:blip r:embed="rId2">
            <a:extLst>
              <a:ext uri="{28A0092B-C50C-407E-A947-70E740481C1C}">
                <a14:useLocalDpi xmlns:a14="http://schemas.microsoft.com/office/drawing/2010/main" val="0"/>
              </a:ext>
            </a:extLst>
          </a:blip>
          <a:srcRect l="423" r="8118"/>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7975" y="1219200"/>
            <a:ext cx="2819400" cy="4571999"/>
          </a:xfrm>
        </p:spPr>
        <p:txBody>
          <a:bodyPr>
            <a:normAutofit lnSpcReduction="10000"/>
          </a:bodyPr>
          <a:lstStyle/>
          <a:p>
            <a:r>
              <a:rPr lang="en-US" dirty="0" smtClean="0">
                <a:solidFill>
                  <a:schemeClr val="bg1"/>
                </a:solidFill>
              </a:rPr>
              <a:t>Postmodernism</a:t>
            </a:r>
          </a:p>
          <a:p>
            <a:r>
              <a:rPr lang="en-US" dirty="0" smtClean="0">
                <a:solidFill>
                  <a:schemeClr val="bg1"/>
                </a:solidFill>
              </a:rPr>
              <a:t>Resist </a:t>
            </a:r>
            <a:r>
              <a:rPr lang="en-US" dirty="0">
                <a:solidFill>
                  <a:schemeClr val="bg1"/>
                </a:solidFill>
              </a:rPr>
              <a:t>definition or </a:t>
            </a:r>
            <a:r>
              <a:rPr lang="en-US" dirty="0" smtClean="0">
                <a:solidFill>
                  <a:schemeClr val="bg1"/>
                </a:solidFill>
              </a:rPr>
              <a:t>classification</a:t>
            </a:r>
          </a:p>
          <a:p>
            <a:r>
              <a:rPr lang="en-US" dirty="0">
                <a:solidFill>
                  <a:schemeClr val="bg1"/>
                </a:solidFill>
              </a:rPr>
              <a:t>T</a:t>
            </a:r>
            <a:r>
              <a:rPr lang="en-US" dirty="0" smtClean="0">
                <a:solidFill>
                  <a:schemeClr val="bg1"/>
                </a:solidFill>
              </a:rPr>
              <a:t>he </a:t>
            </a:r>
            <a:r>
              <a:rPr lang="en-US" dirty="0">
                <a:solidFill>
                  <a:schemeClr val="bg1"/>
                </a:solidFill>
              </a:rPr>
              <a:t>artist is impotent, and the only recourse against "ruin" is to play within the chaos</a:t>
            </a:r>
            <a:r>
              <a:rPr lang="en-US" dirty="0" smtClean="0">
                <a:solidFill>
                  <a:schemeClr val="bg1"/>
                </a:solidFill>
              </a:rPr>
              <a:t>.</a:t>
            </a:r>
          </a:p>
          <a:p>
            <a:r>
              <a:rPr lang="en-US" dirty="0" smtClean="0">
                <a:solidFill>
                  <a:schemeClr val="bg1"/>
                </a:solidFill>
              </a:rPr>
              <a:t>Death of the author.</a:t>
            </a:r>
          </a:p>
          <a:p>
            <a:endParaRPr lang="en-US" dirty="0"/>
          </a:p>
        </p:txBody>
      </p:sp>
      <p:sp>
        <p:nvSpPr>
          <p:cNvPr id="4" name="AutoShape 4" descr="data:image/jpeg;base64,/9j/4AAQSkZJRgABAQAAAQABAAD/2wCEAAkGBxQSEhUUEhQUFRUXGBQXFxUVFxQUFBcUFBcXGBUUFRQYHCggGBolHBQUITEhJSksLi4uFx8zODMsNygtLisBCgoKDg0OGxAQGywmICQsLCw0LCwsLCwsLCwsLCwsLCwsLCwsLCwsLCwsLCwsLCwsLCwsLCwsLCwsLCwsLCwsLP/AABEIALcBEwMBIgACEQEDEQH/xAAcAAABBQEBAQAAAAAAAAAAAAACAAEDBAUGBwj/xAA+EAABAwIDBQUGBAUCBwAAAAABAAIRAyEEEjEFQVFhcQYigZGhEzKxwdHwI1Ji4QdCcpLxgrIUJDNTY3Oi/8QAGgEAAgMBAQAAAAAAAAAAAAAAAAIBAwQFBv/EACYRAAIDAAMAAgEDBQAAAAAAAAABAgMREiExBEEiMlFxExRSobH/2gAMAwEAAhEDEQA/ABTymKS88d8dNKSSAGTJ0xQAxTFOUygBihTlCVIDFAURQOQBFXqBoJO5c65lbGOHs5p0ZINVxAkDX2bZBdpEjfrCftPXLjToifxHBpjWJAPxXRUqQMWGQNDRNgGtFgBF1t+PUs5My3WPeKFs3CMoBlOm3+ab3LnW7z3bzB3W+C369WqXFzoMgAOLm92NWwSI0JtHosSiGDJNS8DQWJhmjj92U+Ap56bYZVe6BMOcbwWiYg8B810ImRnXbJxoDA54ZBDXAEl75DsrbakuXSinnLXQ8RuYQ0T8/FctsnC0qQAc5jYygD3z3ZvY6kl2/gumwWIFsjiev7q3RcNrD0g4DunxM/eiuhgUWHqSPop1BTL0B1rpwb8vv6+iJCGwgUJeK/xa7Ltw9RuIoty06pIc0aNq624BwkxuIK9oceEfsFzv8QtnjEbPrti7W+0ba80+/bqAR4qq6HKDLaZ8Zo+bqoUDlZrBVnLnxOmyFyAqRyjKuQgJTJymKYgAoSjKApkABQlEUJToUFJJMpA9jKSSQXFNokk5TIAYoUSZAApiiQlAAlC4IihegCJxjf8ABVK9Un3fE6+SnIJPBKoy1kAYDcDNX2hJOVpAJ/O+RPgJ8wr7STMd293G4bv7vE/Deogx2YibTJ6NAEenqieOsToLjdExz6eK6VX6UYbP1MvMdSZoC9wIu8nLJvOXoSd4V/AmrVNyYmQAIgaN7os2B8SqGEoCznXNoA+ZW9hKhFgco4Cw8ePir0/orw29mUGU7/zcTc/suhwmMZvknkLLmMG0E3k9SR6LoMG0cPRXLoRnQ4PGzy6rRp1Qd65n/h3uPddGkEZZbcE911tx57lu4FhAgx0GgsmKpIuAp0IaOCJBUMQq+NpZmkTYhzSNxDhBnorKbKgD5SxtAsc5jtWktPVpg+oVJ66bt5QyY/FN/wDK8/3HN81zL1yksbR109WkLkBUjlGVahQShKJCU6IBKAoygKZACUBRFMnQrASSKSkg9jSCdMuMbhJkSZQAxQoimQAKEokxQABTFEUxQBX0KcuCkc1AWDgEAUMYADO/X781FTaCYIk/fp9FPiWwmwzIFtTvXQqf4oxzX5MtUzGnn8gtHCjiQP6jHosxr46+qsUHCe9c8NyuiytnTYWuze8dBJW7gXtOh+/Fc1gaukABb+FqcSI6LQmVtHSYUDi3zC0qdPmPNYmCI4nyC1KFVp0cD4tTCSReYEarsdGhH3zCnaVJS0OmcJCdIIFPA/4v4I09oPcdKrKbx4D2Z9WT4rgXr0/+OFKMXSM2NAADhlqP3f6h5LzF65tnU2dSp7BEDlGVM5RFMiQExRFAUyAEoSiKEp0QAUKIoSmRDBSTpJhT2JMnTLjG4SSdMoAZCnKYoAZMU5QoARQokJQAJQlEUDyggrYxkjx9EE8Fk7T2q/M5rQ2Ba8zbf5qph+0IjM91Mbi3v5geERdbaE+JnuxM6EkD6qfAuDr/AH1XKO246o05G5RuOpPO+m7iiwTiSPaZi2bjNYiLENAjw5c1a5qPpWotnoFPadKn7zhbcDJ8gph20os91rj0afmF57tLaDGmKYcbXDgCQb2bGoiOGqysNiX1nluV28zmA06CFKtm+0gcIrpnq1b+ITTAFGpYzctaD8VJsztnWJaKbTbe6pc23wzTlyHBeabPrQ6Hvc1t8xDcztLAskTJtrC3NlO/Hb7Dv6G7YF/0zv4TZVzvtS6ZbXTW3jR6JU7aYyncspEfqJjzAUTf4k4rdRpOHHvgf3KPbwLWsa6mZyl0AgAwP5ZBBgmYPAzz84xgqvfmpMdU/wDZ3uFgBqNbpI32/bGlRV/ieu7P7eYioYdhqJB/LXv5ZSujp9pabaeeqxzGi7nD8Rrebst45xC8s2PRxHsw5+HbTdeHUzlIjT2lFxh4P6QHLqaNUtY6KebMA6DIA7skWPG28Jv7mcXjYj+LXJakct/GioH4uk5rszTh2ERpBe8gg75BBXm713u3cU51Crh3AEUXfhk3e1rTliY0gfLcuEqtul58pNkqHCKRBEqNylconqyJDAKEpymKdEAlRlGUJTogAoSiKEpkQwUkkkxB7GmTplxjaJMnTIASFEhKgBimKcpigASmTlMgASonKVygruABJ0F/JBBxfaI+zrPI3iegK5kNmTxW92mqhzg0Xdq48zozoAsaoYMDQWJ56Sut8fqCMN72f8GxgWw0LXpUpAhY+D90clrYasRCyXbpsrSzC1Q2YQczSHTu/m6Fup6iQr1PCviIPk5Q4fvLRbQMWWdzL4154YmNpZbG3+48ld7LVA3EAjef8D74KhtYZSApuz5/FbwBCZt8AjFKZ7jjcG19Gk4iSJcOVoPoSuSxXZoe1zOMhxkGQOl9J0+i7fZdcPoN5D0VI0mkvZItq0/fAqycdaf7meuTTaf03/0rbL2U2n7sHnIK0KmHAB0HzTYLCBm8/FBjahSySUQ1yniZ5VteoDtCu0H+Zo/uptIHUwfRYO18I1pB0B0j1BG5Ft3G/wDO4oj/ALrSDpenAJnoCB1Wnj8MKjWnUPHSHjemzMI905ZzGid/Q+sQqNQeKs4pha6CqyuiVsjKYoihKsQoBQlGUBToAShKIoSmRDBTJ0yYg9jTJEpSuMbRJkpSUAMmKIpigAShKcpigBkxTlCSgAXLM21iMtMi1y0eZC0XvXObWrTB4kR0nU9dfAJorWQ/Dk8VUmr43PHeVFi6UaIKjoe536kqlSO67dYHcRuPkuulmYc/ku0y/gqktC1KT1z+zasE8ls0Ksjks90MZpps1I38C+4W+HjLIXK4N2kLTfjMrFz2sZvUujH2jiQ6udwAsi2djWtdI1nhHxWRtI3J1VfZr3ueACbkW8Vs/opw0yu7jLD17YnbUUaZDiQOQmeQCuY/tMHVKFVrXNztcCXCJEjL1/nXE9mMY0EZ2NfDj724jSeX0K7zHmli2ZRZw0dbuuGg57tFlkmutNMHFvlh0uExWdsg29fvVVtqYgNaSTAAJmRuErF7P417XmhVbDm7xoQdHDl9VL2txGSg8yPd5dN6OXJYVuKi9PG9oyX5jvc97jOgcfj15LqNjvzUIO4t8CO7PiY8isDbGELMIHk96oJ5wXMj74K9sOpIc0fzMLhyhtx5sd5rTJfimZov8mU9u0u9m3Ov49N37LGK28Yc9N3EHzb9keqxHqa30RIAoU5TFXCAlAUZQFMgBKAoygKdEMFJJJMQexJk8plxjaJMnTSgBJilKSCBihKdMVBIKYpymKCCridCOOviuV25XgHmLffguoxJt1t9VxXaGp+IB08JP35K6iPKYljyJi4ptif1R6uVZ7pA4i3UcPBaT2fhOniDH9xKynCF1q3pzLljCovgrUwNeLFY6tYapu+/D1U2R1BTPHh1Oz63C6q47ElziLwN3xUODxJkcI6aqbGMBcItvPgufxyfZ0eWwxEApNdMu6yVp7L9lScDGfSQbDzUDKYG5p8PmtbZe0g09IsYPklnJtF1UIp/kbmzMRh2Q6lRLrkua52aDBu2BzOqv1tp4fJDc9J4vleIJJ4ei2tg9p6LoGQBztYAFxF9NbBbNTEe1BDgACCNxNxvJ3XWeXH9zQ88S/2c7hKhq+yqh2YslrpOrD9CCqfa7E+0y0zBa43ixgbj4/fAdlVPZB7SYMm/IarnNvYmAST3g0tbeYDiczupBjz4hRWtlpRZLFhl9oMcH0nBumcBvQAbugHmi7M1O8z+l8/L4uWU8yymOLqp84A9AtXsmwAkDc2p/vIBWqfUDPH9Q1CMxnQmPAgSsjF0y1xad1lfrOOYAcZ+/JV9r/8AVdzg+YRX6EvCgUJRFCVoRWCUJRFCUyAAoSiKEpkKMkmTJgPYUpTSmXGNg6SaUyACTJJkAJMU5QqAGKYp0JQBUxWn3wXB7fqfiu5fHqu6x508T5LzraNSXPcfzW63/ZaviLZ6U3v8R6j4Z4t9DBHqspyvZvw4+7GfkqLxddKtZpz7nvYKJjoKFFlVpQt9Rfwle+vyWjSxrR3SYjSVz7XI2lUTpUjTD5DSOno1RvSrUd4WXh8UQPvd8Vs7Pq5hx9LcljnBw7N0LFPpm52NwD3OEz3bmdY/SPvRekNb3AWuA7scdJ3hcLsLFBpDibtgRrI+4WhtLbtjENBvIieTQTaVjknORrUlCBk1XZA95cSBmkmW/wCZj103rm9sV3ENH5hJnXQX9QFJtbaftnhtoDjLG3BAFp55hBmfkINoVC+vH5GMb5vaSeskrXCvjhilZyBc3LlETEcdD0Wr2UcGh5izrNHRwk6zEFyy8RV7pI3D9wpMBiA1zYsGgN8RO7jMpZa4DLORd2zhS0zGh15OFvgsXEvl0ldfjAKrLQTGmgg3jlyXI4tha4gzI4qKXpNiKxTFOUJWoqGKEpyhKZACUBRFCU6FGlJMkpA9eSlNKaVxjYEkmlJADykhlKUAOmSTIAZNKRQVHgXJhAFPaTrE8j8LLzzalLvbgNfP4rvMfiGHuZhmc10CbwAuH2gQ6oYM3k8AG6rX8TVIovxxwoYl8EAcj5BR4lved1+KVQySTvM+H3ZLEu89T1iPvqukl4c6T3WQKYBQqwwJmLWtZE5sIqforAZKAUTNkvIsdTT1FhtKTeGC1uR/yPNWGYssgH7PPz9VQzObeI57/NQ1JcZjhpyH7JOHL0Obj4dbhNthscSLRodY05hRYvaxJaZESXHoIDSI3Em39KycBgatW2jRYngOHqre1aWVgYN0gbzxKzcK4zxemnlZOOvwrYCrmc9xs0CTxjS/w8SrmyHOdVD3XzHLPODHqB5rPoDLRP6pP+lvdHqX+Su7PxIaGDgQZ5ucDPonsXufwLX9aW9nHNUrUnfmfB/Tw9Aq2IoOBJuQfQix9R6rRxrPZ1s35nZuWVzQY/8Ao+SkrgFrv6p8HD/Cz88er7NCj1jK+C2gWgAm4058irOMrU3id/A3F+B1B5T5rIqBTMrgiHDxETHMGx/ZQ4LdQcvpkdWmw+6YPC5+P1VQqxWa3c7zBHwlVir4isYoCjKBydCglCU5QlOQMmTplIHrkpShSlcY2BJIZTygB0kySAHTFU9obSp0RNRwE6DefBcdtTtXUqS2kMrb3kz5i/wVtdMp+FVl0YenWbV2xSw4mo6+5ou49Bu6lcBt7bjsS7vS1g91g+LjvKza1VxJJ1Pn56lRN1uujT8aMO/WYLfkSn14ibDNe4kMmSItax3E8FZxhFMFgMvPvkaD9I+aaliyO7SGUxdxPeA3wSe74Km5uU3+IPwVuNvsr5cV0JjSf3QuCnfVaePSwCgN9NE6FkkgVaoGyBtKREX1HMb44oKR6+CH2greM0cPSVhuGUuysOXcfGy3qWzpXPtu4vDrV1clpiMwclbWzdksO75K1SwEK9QZCyzubL41RRBXpNY2GiPguL27ifxBl1BBHULstoO7pXn+1Ac5Ku+FHZ6zP8yWQxFvaFUZZZGUFrBwsCSY5niqNAFxGusqtnMRJjhunp4nzUuFrlrhc5ZExw3rpKGLEc3+rstZ2eK/EZTcNwI8N48HT4OCrUsSO80yBlEuuRLXAGfRDhK5ktkOpPpvqMcBBBbLdDvBEEJuzONBztMSRbkbDQrJGh7jNUrk/CDE0yI+O5V80LRrYMAnKSwkmR7zCebfooK2CcBJaR+pveZ9QrHU0RG1P0ouKFSVaRGvmLhRFQiwYoSiKByZEAFCURQlOQMkkkpA9YlKUMpSuKbA5SlAoMbjWUm5qjg0c954AbyhJvpA3halZG1u0NKj3Zzv/I35ncue212nL5bTOVvIw4jmd3QLn6bzr10sttfxfuZjs+T9RJcfiX1nl77zz8h0HAKGm7KY0UpPkq9ZvBbV+xjb+yasyfHzVV1CCrdKjmbbUfBRvG5SnhD7K+WASLgyPNQq/gyCS06Gx4qriKJY4g7k6YjQ1KCe8fHW/PkrVHDXnde7YIHG+7XeqbWyjpVXMNvEG4I4EbwhoEzYoVw5wa0SGwS51yTpPXnyRMptbVa+B7N9jFw141+vQlZ+CxVMWe0wTctN44XW65gq0Knsy006bQ8AWcHA6uBuLZhr5quUfothLvUbeHwOUhdRhMB3Jgnw+qyuwlRuIZ7F0e0YJafzN3jqPh0Xf4PBQ2CFxLU1LGdyqSlHUcpWwfLxVB1EgruMVs8HRYWMwneH03pcLMOb2nhzELjNtYPfC9VxmABC5LbOAgGeaupscJFNtfJYealMicL9VtbMwDAG1Kze4ZyDNBquFoAA90H3j4b13NOBx1mtsmllw9HMCC4VBcAH2ZcCOZEyfFc1WcaNYxud5rqdo13GqXHfHgIsBO4SsDtDS7+biAoHl4b7MQK7Q5p73BFQqubx5hc92fxEOLToVtGoWOhyCU9LIqMcJgFp9DwPNU8VswG9I/6T8iq9esaNTNqx2o+anfiMrmuaZYdCkaT9HjNoyXiNVG5dJtTCNf3hY/d1z2IpFpgj90jjhepJkJTFOhKkYSSaU6kD1WU0pJLimwjxFcMY550aCT0C892ptB9VwcSQXSAJsG/lA3c0klt+JFdsx/Kk+kU8HhC8yIHM6WubD75FEaEaaD7hJJbmYgZM3UdaonSQl2Qyai/LBU+LpAtzt0Oo4FJJQSZjXw5aG0aWZjX+fh+3wSSTP6IX2ZbNVLVpTdJJTJ4xUiutHY+MazOx85KgDXEatgzIsZ6JJJ2Qnhv7Mqvwr6Vek8PYXHI8Asks95rmG4sY3zK952diG1qVOq3R7QROonUeGiSS53y4L06XxZPwes376qjUw0pJLAzpRfRXxNFcP21qhlJ5H5T9AkkraopyRXa2oM8v2Zg/a1AycouXO1hrRLjG+wU9fGh9WmGAtp0wGMBMmJJLnR/M4kk9Y3J0l2jg+G9tJsBp5D0WftOnmpg8LJJJX6OzCw1TK4FdZU79Nrt4t9EklL9FiU3d+mWncszA4ksJpuu07uB4pJJESzp6NT3Tyj5KHFMbmILczTeLSLbikkmfgyZjbSwns3QDLSA5p3weKplJJVmpPUMkkkpJ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UFRUXGBQXFxUVFxQUFBcUFBcXGBUUFRQYHCggGBolHBQUITEhJSksLi4uFx8zODMsNygtLisBCgoKDg0OGxAQGywmICQsLCw0LCwsLCwsLCwsLCwsLCwsLCwsLCwsLCwsLCwsLCwsLCwsLCwsLCwsLCwsLCwsLP/AABEIALcBEwMBIgACEQEDEQH/xAAcAAABBQEBAQAAAAAAAAAAAAACAAEDBAUGBwj/xAA+EAABAwIDBQUGBAUCBwAAAAABAAIRAyEEEjEFQVFhcQYigZGhEzKxwdHwI1Ji4QdCcpLxgrIUJDNTY3Oi/8QAGgEAAgMBAQAAAAAAAAAAAAAAAAIBAwQFBv/EACYRAAIDAAMAAgEDBQAAAAAAAAABAgMREiExBEEiMlFxExRSobH/2gAMAwEAAhEDEQA/ABTymKS88d8dNKSSAGTJ0xQAxTFOUygBihTlCVIDFAURQOQBFXqBoJO5c65lbGOHs5p0ZINVxAkDX2bZBdpEjfrCftPXLjToifxHBpjWJAPxXRUqQMWGQNDRNgGtFgBF1t+PUs5My3WPeKFs3CMoBlOm3+ab3LnW7z3bzB3W+C369WqXFzoMgAOLm92NWwSI0JtHosSiGDJNS8DQWJhmjj92U+Ap56bYZVe6BMOcbwWiYg8B810ImRnXbJxoDA54ZBDXAEl75DsrbakuXSinnLXQ8RuYQ0T8/FctsnC0qQAc5jYygD3z3ZvY6kl2/gumwWIFsjiev7q3RcNrD0g4DunxM/eiuhgUWHqSPop1BTL0B1rpwb8vv6+iJCGwgUJeK/xa7Ltw9RuIoty06pIc0aNq624BwkxuIK9oceEfsFzv8QtnjEbPrti7W+0ba80+/bqAR4qq6HKDLaZ8Zo+bqoUDlZrBVnLnxOmyFyAqRyjKuQgJTJymKYgAoSjKApkABQlEUJToUFJJMpA9jKSSQXFNokk5TIAYoUSZAApiiQlAAlC4IihegCJxjf8ABVK9Un3fE6+SnIJPBKoy1kAYDcDNX2hJOVpAJ/O+RPgJ8wr7STMd293G4bv7vE/Deogx2YibTJ6NAEenqieOsToLjdExz6eK6VX6UYbP1MvMdSZoC9wIu8nLJvOXoSd4V/AmrVNyYmQAIgaN7os2B8SqGEoCznXNoA+ZW9hKhFgco4Cw8ePir0/orw29mUGU7/zcTc/suhwmMZvknkLLmMG0E3k9SR6LoMG0cPRXLoRnQ4PGzy6rRp1Qd65n/h3uPddGkEZZbcE911tx57lu4FhAgx0GgsmKpIuAp0IaOCJBUMQq+NpZmkTYhzSNxDhBnorKbKgD5SxtAsc5jtWktPVpg+oVJ66bt5QyY/FN/wDK8/3HN81zL1yksbR109WkLkBUjlGVahQShKJCU6IBKAoygKZACUBRFMnQrASSKSkg9jSCdMuMbhJkSZQAxQoimQAKEokxQABTFEUxQBX0KcuCkc1AWDgEAUMYADO/X781FTaCYIk/fp9FPiWwmwzIFtTvXQqf4oxzX5MtUzGnn8gtHCjiQP6jHosxr46+qsUHCe9c8NyuiytnTYWuze8dBJW7gXtOh+/Fc1gaukABb+FqcSI6LQmVtHSYUDi3zC0qdPmPNYmCI4nyC1KFVp0cD4tTCSReYEarsdGhH3zCnaVJS0OmcJCdIIFPA/4v4I09oPcdKrKbx4D2Z9WT4rgXr0/+OFKMXSM2NAADhlqP3f6h5LzF65tnU2dSp7BEDlGVM5RFMiQExRFAUyAEoSiKEp0QAUKIoSmRDBSTpJhT2JMnTLjG4SSdMoAZCnKYoAZMU5QoARQokJQAJQlEUDyggrYxkjx9EE8Fk7T2q/M5rQ2Ba8zbf5qph+0IjM91Mbi3v5geERdbaE+JnuxM6EkD6qfAuDr/AH1XKO246o05G5RuOpPO+m7iiwTiSPaZi2bjNYiLENAjw5c1a5qPpWotnoFPadKn7zhbcDJ8gph20os91rj0afmF57tLaDGmKYcbXDgCQb2bGoiOGqysNiX1nluV28zmA06CFKtm+0gcIrpnq1b+ITTAFGpYzctaD8VJsztnWJaKbTbe6pc23wzTlyHBeabPrQ6Hvc1t8xDcztLAskTJtrC3NlO/Hb7Dv6G7YF/0zv4TZVzvtS6ZbXTW3jR6JU7aYyncspEfqJjzAUTf4k4rdRpOHHvgf3KPbwLWsa6mZyl0AgAwP5ZBBgmYPAzz84xgqvfmpMdU/wDZ3uFgBqNbpI32/bGlRV/ieu7P7eYioYdhqJB/LXv5ZSujp9pabaeeqxzGi7nD8Rrebst45xC8s2PRxHsw5+HbTdeHUzlIjT2lFxh4P6QHLqaNUtY6KebMA6DIA7skWPG28Jv7mcXjYj+LXJakct/GioH4uk5rszTh2ERpBe8gg75BBXm713u3cU51Crh3AEUXfhk3e1rTliY0gfLcuEqtul58pNkqHCKRBEqNylconqyJDAKEpymKdEAlRlGUJTogAoSiKEpkQwUkkkxB7GmTplxjaJMnTIASFEhKgBimKcpigASmTlMgASonKVygruABJ0F/JBBxfaI+zrPI3iegK5kNmTxW92mqhzg0Xdq48zozoAsaoYMDQWJ56Sut8fqCMN72f8GxgWw0LXpUpAhY+D90clrYasRCyXbpsrSzC1Q2YQczSHTu/m6Fup6iQr1PCviIPk5Q4fvLRbQMWWdzL4154YmNpZbG3+48ld7LVA3EAjef8D74KhtYZSApuz5/FbwBCZt8AjFKZ7jjcG19Gk4iSJcOVoPoSuSxXZoe1zOMhxkGQOl9J0+i7fZdcPoN5D0VI0mkvZItq0/fAqycdaf7meuTTaf03/0rbL2U2n7sHnIK0KmHAB0HzTYLCBm8/FBjahSySUQ1yniZ5VteoDtCu0H+Zo/uptIHUwfRYO18I1pB0B0j1BG5Ft3G/wDO4oj/ALrSDpenAJnoCB1Wnj8MKjWnUPHSHjemzMI905ZzGid/Q+sQqNQeKs4pha6CqyuiVsjKYoihKsQoBQlGUBToAShKIoSmRDBTJ0yYg9jTJEpSuMbRJkpSUAMmKIpigAShKcpigBkxTlCSgAXLM21iMtMi1y0eZC0XvXObWrTB4kR0nU9dfAJorWQ/Dk8VUmr43PHeVFi6UaIKjoe536kqlSO67dYHcRuPkuulmYc/ku0y/gqktC1KT1z+zasE8ls0Ksjks90MZpps1I38C+4W+HjLIXK4N2kLTfjMrFz2sZvUujH2jiQ6udwAsi2djWtdI1nhHxWRtI3J1VfZr3ueACbkW8Vs/opw0yu7jLD17YnbUUaZDiQOQmeQCuY/tMHVKFVrXNztcCXCJEjL1/nXE9mMY0EZ2NfDj724jSeX0K7zHmli2ZRZw0dbuuGg57tFlkmutNMHFvlh0uExWdsg29fvVVtqYgNaSTAAJmRuErF7P417XmhVbDm7xoQdHDl9VL2txGSg8yPd5dN6OXJYVuKi9PG9oyX5jvc97jOgcfj15LqNjvzUIO4t8CO7PiY8isDbGELMIHk96oJ5wXMj74K9sOpIc0fzMLhyhtx5sd5rTJfimZov8mU9u0u9m3Ov49N37LGK28Yc9N3EHzb9keqxHqa30RIAoU5TFXCAlAUZQFMgBKAoygKdEMFJJJMQexJk8plxjaJMnTSgBJilKSCBihKdMVBIKYpymKCCridCOOviuV25XgHmLffguoxJt1t9VxXaGp+IB08JP35K6iPKYljyJi4ptif1R6uVZ7pA4i3UcPBaT2fhOniDH9xKynCF1q3pzLljCovgrUwNeLFY6tYapu+/D1U2R1BTPHh1Oz63C6q47ElziLwN3xUODxJkcI6aqbGMBcItvPgufxyfZ0eWwxEApNdMu6yVp7L9lScDGfSQbDzUDKYG5p8PmtbZe0g09IsYPklnJtF1UIp/kbmzMRh2Q6lRLrkua52aDBu2BzOqv1tp4fJDc9J4vleIJJ4ei2tg9p6LoGQBztYAFxF9NbBbNTEe1BDgACCNxNxvJ3XWeXH9zQ88S/2c7hKhq+yqh2YslrpOrD9CCqfa7E+0y0zBa43ixgbj4/fAdlVPZB7SYMm/IarnNvYmAST3g0tbeYDiczupBjz4hRWtlpRZLFhl9oMcH0nBumcBvQAbugHmi7M1O8z+l8/L4uWU8yymOLqp84A9AtXsmwAkDc2p/vIBWqfUDPH9Q1CMxnQmPAgSsjF0y1xad1lfrOOYAcZ+/JV9r/8AVdzg+YRX6EvCgUJRFCVoRWCUJRFCUyAAoSiKEpkKMkmTJgPYUpTSmXGNg6SaUyACTJJkAJMU5QqAGKYp0JQBUxWn3wXB7fqfiu5fHqu6x508T5LzraNSXPcfzW63/ZaviLZ6U3v8R6j4Z4t9DBHqspyvZvw4+7GfkqLxddKtZpz7nvYKJjoKFFlVpQt9Rfwle+vyWjSxrR3SYjSVz7XI2lUTpUjTD5DSOno1RvSrUd4WXh8UQPvd8Vs7Pq5hx9LcljnBw7N0LFPpm52NwD3OEz3bmdY/SPvRekNb3AWuA7scdJ3hcLsLFBpDibtgRrI+4WhtLbtjENBvIieTQTaVjknORrUlCBk1XZA95cSBmkmW/wCZj103rm9sV3ENH5hJnXQX9QFJtbaftnhtoDjLG3BAFp55hBmfkINoVC+vH5GMb5vaSeskrXCvjhilZyBc3LlETEcdD0Wr2UcGh5izrNHRwk6zEFyy8RV7pI3D9wpMBiA1zYsGgN8RO7jMpZa4DLORd2zhS0zGh15OFvgsXEvl0ldfjAKrLQTGmgg3jlyXI4tha4gzI4qKXpNiKxTFOUJWoqGKEpyhKZACUBRFCU6FGlJMkpA9eSlNKaVxjYEkmlJADykhlKUAOmSTIAZNKRQVHgXJhAFPaTrE8j8LLzzalLvbgNfP4rvMfiGHuZhmc10CbwAuH2gQ6oYM3k8AG6rX8TVIovxxwoYl8EAcj5BR4lved1+KVQySTvM+H3ZLEu89T1iPvqukl4c6T3WQKYBQqwwJmLWtZE5sIqforAZKAUTNkvIsdTT1FhtKTeGC1uR/yPNWGYssgH7PPz9VQzObeI57/NQ1JcZjhpyH7JOHL0Obj4dbhNthscSLRodY05hRYvaxJaZESXHoIDSI3Em39KycBgatW2jRYngOHqre1aWVgYN0gbzxKzcK4zxemnlZOOvwrYCrmc9xs0CTxjS/w8SrmyHOdVD3XzHLPODHqB5rPoDLRP6pP+lvdHqX+Su7PxIaGDgQZ5ucDPonsXufwLX9aW9nHNUrUnfmfB/Tw9Aq2IoOBJuQfQix9R6rRxrPZ1s35nZuWVzQY/8Ao+SkrgFrv6p8HD/Cz88er7NCj1jK+C2gWgAm4058irOMrU3id/A3F+B1B5T5rIqBTMrgiHDxETHMGx/ZQ4LdQcvpkdWmw+6YPC5+P1VQqxWa3c7zBHwlVir4isYoCjKBydCglCU5QlOQMmTplIHrkpShSlcY2BJIZTygB0kySAHTFU9obSp0RNRwE6DefBcdtTtXUqS2kMrb3kz5i/wVtdMp+FVl0YenWbV2xSw4mo6+5ou49Bu6lcBt7bjsS7vS1g91g+LjvKza1VxJJ1Pn56lRN1uujT8aMO/WYLfkSn14ibDNe4kMmSItax3E8FZxhFMFgMvPvkaD9I+aaliyO7SGUxdxPeA3wSe74Km5uU3+IPwVuNvsr5cV0JjSf3QuCnfVaePSwCgN9NE6FkkgVaoGyBtKREX1HMb44oKR6+CH2greM0cPSVhuGUuysOXcfGy3qWzpXPtu4vDrV1clpiMwclbWzdksO75K1SwEK9QZCyzubL41RRBXpNY2GiPguL27ifxBl1BBHULstoO7pXn+1Ac5Ku+FHZ6zP8yWQxFvaFUZZZGUFrBwsCSY5niqNAFxGusqtnMRJjhunp4nzUuFrlrhc5ZExw3rpKGLEc3+rstZ2eK/EZTcNwI8N48HT4OCrUsSO80yBlEuuRLXAGfRDhK5ktkOpPpvqMcBBBbLdDvBEEJuzONBztMSRbkbDQrJGh7jNUrk/CDE0yI+O5V80LRrYMAnKSwkmR7zCebfooK2CcBJaR+pveZ9QrHU0RG1P0ouKFSVaRGvmLhRFQiwYoSiKByZEAFCURQlOQMkkkpA9YlKUMpSuKbA5SlAoMbjWUm5qjg0c954AbyhJvpA3halZG1u0NKj3Zzv/I35ncue212nL5bTOVvIw4jmd3QLn6bzr10sttfxfuZjs+T9RJcfiX1nl77zz8h0HAKGm7KY0UpPkq9ZvBbV+xjb+yasyfHzVV1CCrdKjmbbUfBRvG5SnhD7K+WASLgyPNQq/gyCS06Gx4qriKJY4g7k6YjQ1KCe8fHW/PkrVHDXnde7YIHG+7XeqbWyjpVXMNvEG4I4EbwhoEzYoVw5wa0SGwS51yTpPXnyRMptbVa+B7N9jFw141+vQlZ+CxVMWe0wTctN44XW65gq0Knsy006bQ8AWcHA6uBuLZhr5quUfothLvUbeHwOUhdRhMB3Jgnw+qyuwlRuIZ7F0e0YJafzN3jqPh0Xf4PBQ2CFxLU1LGdyqSlHUcpWwfLxVB1EgruMVs8HRYWMwneH03pcLMOb2nhzELjNtYPfC9VxmABC5LbOAgGeaupscJFNtfJYealMicL9VtbMwDAG1Kze4ZyDNBquFoAA90H3j4b13NOBx1mtsmllw9HMCC4VBcAH2ZcCOZEyfFc1WcaNYxud5rqdo13GqXHfHgIsBO4SsDtDS7+biAoHl4b7MQK7Q5p73BFQqubx5hc92fxEOLToVtGoWOhyCU9LIqMcJgFp9DwPNU8VswG9I/6T8iq9esaNTNqx2o+anfiMrmuaZYdCkaT9HjNoyXiNVG5dJtTCNf3hY/d1z2IpFpgj90jjhepJkJTFOhKkYSSaU6kD1WU0pJLimwjxFcMY550aCT0C892ptB9VwcSQXSAJsG/lA3c0klt+JFdsx/Kk+kU8HhC8yIHM6WubD75FEaEaaD7hJJbmYgZM3UdaonSQl2Qyai/LBU+LpAtzt0Oo4FJJQSZjXw5aG0aWZjX+fh+3wSSTP6IX2ZbNVLVpTdJJTJ4xUiutHY+MazOx85KgDXEatgzIsZ6JJJ2Qnhv7Mqvwr6Vek8PYXHI8Asks95rmG4sY3zK952diG1qVOq3R7QROonUeGiSS53y4L06XxZPwes376qjUw0pJLAzpRfRXxNFcP21qhlJ5H5T9AkkraopyRXa2oM8v2Zg/a1AycouXO1hrRLjG+wU9fGh9WmGAtp0wGMBMmJJLnR/M4kk9Y3J0l2jg+G9tJsBp5D0WftOnmpg8LJJJX6OzCw1TK4FdZU79Nrt4t9EklL9FiU3d+mWncszA4ksJpuu07uB4pJJESzp6NT3Tyj5KHFMbmILczTeLSLbikkmfgyZjbSwns3QDLSA5p3weKplJJVmpPUMkkkpJ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UUEhQUFRUXGBQXFxUVFxQUFBcUFBcXGBUUFRQYHCggGBolHBQUITEhJSksLi4uFx8zODMsNygtLisBCgoKDg0OGxAQGywmICQsLCw0LCwsLCwsLCwsLCwsLCwsLCwsLCwsLCwsLCwsLCwsLCwsLCwsLCwsLCwsLCwsLP/AABEIALcBEwMBIgACEQEDEQH/xAAcAAABBQEBAQAAAAAAAAAAAAACAAEDBAUGBwj/xAA+EAABAwIDBQUGBAUCBwAAAAABAAIRAyEEEjEFQVFhcQYigZGhEzKxwdHwI1Ji4QdCcpLxgrIUJDNTY3Oi/8QAGgEAAgMBAQAAAAAAAAAAAAAAAAIBAwQFBv/EACYRAAIDAAMAAgEDBQAAAAAAAAABAgMREiExBEEiMlFxExRSobH/2gAMAwEAAhEDEQA/ABTymKS88d8dNKSSAGTJ0xQAxTFOUygBihTlCVIDFAURQOQBFXqBoJO5c65lbGOHs5p0ZINVxAkDX2bZBdpEjfrCftPXLjToifxHBpjWJAPxXRUqQMWGQNDRNgGtFgBF1t+PUs5My3WPeKFs3CMoBlOm3+ab3LnW7z3bzB3W+C369WqXFzoMgAOLm92NWwSI0JtHosSiGDJNS8DQWJhmjj92U+Ap56bYZVe6BMOcbwWiYg8B810ImRnXbJxoDA54ZBDXAEl75DsrbakuXSinnLXQ8RuYQ0T8/FctsnC0qQAc5jYygD3z3ZvY6kl2/gumwWIFsjiev7q3RcNrD0g4DunxM/eiuhgUWHqSPop1BTL0B1rpwb8vv6+iJCGwgUJeK/xa7Ltw9RuIoty06pIc0aNq624BwkxuIK9oceEfsFzv8QtnjEbPrti7W+0ba80+/bqAR4qq6HKDLaZ8Zo+bqoUDlZrBVnLnxOmyFyAqRyjKuQgJTJymKYgAoSjKApkABQlEUJToUFJJMpA9jKSSQXFNokk5TIAYoUSZAApiiQlAAlC4IihegCJxjf8ABVK9Un3fE6+SnIJPBKoy1kAYDcDNX2hJOVpAJ/O+RPgJ8wr7STMd293G4bv7vE/Deogx2YibTJ6NAEenqieOsToLjdExz6eK6VX6UYbP1MvMdSZoC9wIu8nLJvOXoSd4V/AmrVNyYmQAIgaN7os2B8SqGEoCznXNoA+ZW9hKhFgco4Cw8ePir0/orw29mUGU7/zcTc/suhwmMZvknkLLmMG0E3k9SR6LoMG0cPRXLoRnQ4PGzy6rRp1Qd65n/h3uPddGkEZZbcE911tx57lu4FhAgx0GgsmKpIuAp0IaOCJBUMQq+NpZmkTYhzSNxDhBnorKbKgD5SxtAsc5jtWktPVpg+oVJ66bt5QyY/FN/wDK8/3HN81zL1yksbR109WkLkBUjlGVahQShKJCU6IBKAoygKZACUBRFMnQrASSKSkg9jSCdMuMbhJkSZQAxQoimQAKEokxQABTFEUxQBX0KcuCkc1AWDgEAUMYADO/X781FTaCYIk/fp9FPiWwmwzIFtTvXQqf4oxzX5MtUzGnn8gtHCjiQP6jHosxr46+qsUHCe9c8NyuiytnTYWuze8dBJW7gXtOh+/Fc1gaukABb+FqcSI6LQmVtHSYUDi3zC0qdPmPNYmCI4nyC1KFVp0cD4tTCSReYEarsdGhH3zCnaVJS0OmcJCdIIFPA/4v4I09oPcdKrKbx4D2Z9WT4rgXr0/+OFKMXSM2NAADhlqP3f6h5LzF65tnU2dSp7BEDlGVM5RFMiQExRFAUyAEoSiKEp0QAUKIoSmRDBSTpJhT2JMnTLjG4SSdMoAZCnKYoAZMU5QoARQokJQAJQlEUDyggrYxkjx9EE8Fk7T2q/M5rQ2Ba8zbf5qph+0IjM91Mbi3v5geERdbaE+JnuxM6EkD6qfAuDr/AH1XKO246o05G5RuOpPO+m7iiwTiSPaZi2bjNYiLENAjw5c1a5qPpWotnoFPadKn7zhbcDJ8gph20os91rj0afmF57tLaDGmKYcbXDgCQb2bGoiOGqysNiX1nluV28zmA06CFKtm+0gcIrpnq1b+ITTAFGpYzctaD8VJsztnWJaKbTbe6pc23wzTlyHBeabPrQ6Hvc1t8xDcztLAskTJtrC3NlO/Hb7Dv6G7YF/0zv4TZVzvtS6ZbXTW3jR6JU7aYyncspEfqJjzAUTf4k4rdRpOHHvgf3KPbwLWsa6mZyl0AgAwP5ZBBgmYPAzz84xgqvfmpMdU/wDZ3uFgBqNbpI32/bGlRV/ieu7P7eYioYdhqJB/LXv5ZSujp9pabaeeqxzGi7nD8Rrebst45xC8s2PRxHsw5+HbTdeHUzlIjT2lFxh4P6QHLqaNUtY6KebMA6DIA7skWPG28Jv7mcXjYj+LXJakct/GioH4uk5rszTh2ERpBe8gg75BBXm713u3cU51Crh3AEUXfhk3e1rTliY0gfLcuEqtul58pNkqHCKRBEqNylconqyJDAKEpymKdEAlRlGUJTogAoSiKEpkQwUkkkxB7GmTplxjaJMnTIASFEhKgBimKcpigASmTlMgASonKVygruABJ0F/JBBxfaI+zrPI3iegK5kNmTxW92mqhzg0Xdq48zozoAsaoYMDQWJ56Sut8fqCMN72f8GxgWw0LXpUpAhY+D90clrYasRCyXbpsrSzC1Q2YQczSHTu/m6Fup6iQr1PCviIPk5Q4fvLRbQMWWdzL4154YmNpZbG3+48ld7LVA3EAjef8D74KhtYZSApuz5/FbwBCZt8AjFKZ7jjcG19Gk4iSJcOVoPoSuSxXZoe1zOMhxkGQOl9J0+i7fZdcPoN5D0VI0mkvZItq0/fAqycdaf7meuTTaf03/0rbL2U2n7sHnIK0KmHAB0HzTYLCBm8/FBjahSySUQ1yniZ5VteoDtCu0H+Zo/uptIHUwfRYO18I1pB0B0j1BG5Ft3G/wDO4oj/ALrSDpenAJnoCB1Wnj8MKjWnUPHSHjemzMI905ZzGid/Q+sQqNQeKs4pha6CqyuiVsjKYoihKsQoBQlGUBToAShKIoSmRDBTJ0yYg9jTJEpSuMbRJkpSUAMmKIpigAShKcpigBkxTlCSgAXLM21iMtMi1y0eZC0XvXObWrTB4kR0nU9dfAJorWQ/Dk8VUmr43PHeVFi6UaIKjoe536kqlSO67dYHcRuPkuulmYc/ku0y/gqktC1KT1z+zasE8ls0Ksjks90MZpps1I38C+4W+HjLIXK4N2kLTfjMrFz2sZvUujH2jiQ6udwAsi2djWtdI1nhHxWRtI3J1VfZr3ueACbkW8Vs/opw0yu7jLD17YnbUUaZDiQOQmeQCuY/tMHVKFVrXNztcCXCJEjL1/nXE9mMY0EZ2NfDj724jSeX0K7zHmli2ZRZw0dbuuGg57tFlkmutNMHFvlh0uExWdsg29fvVVtqYgNaSTAAJmRuErF7P417XmhVbDm7xoQdHDl9VL2txGSg8yPd5dN6OXJYVuKi9PG9oyX5jvc97jOgcfj15LqNjvzUIO4t8CO7PiY8isDbGELMIHk96oJ5wXMj74K9sOpIc0fzMLhyhtx5sd5rTJfimZov8mU9u0u9m3Ov49N37LGK28Yc9N3EHzb9keqxHqa30RIAoU5TFXCAlAUZQFMgBKAoygKdEMFJJJMQexJk8plxjaJMnTSgBJilKSCBihKdMVBIKYpymKCCridCOOviuV25XgHmLffguoxJt1t9VxXaGp+IB08JP35K6iPKYljyJi4ptif1R6uVZ7pA4i3UcPBaT2fhOniDH9xKynCF1q3pzLljCovgrUwNeLFY6tYapu+/D1U2R1BTPHh1Oz63C6q47ElziLwN3xUODxJkcI6aqbGMBcItvPgufxyfZ0eWwxEApNdMu6yVp7L9lScDGfSQbDzUDKYG5p8PmtbZe0g09IsYPklnJtF1UIp/kbmzMRh2Q6lRLrkua52aDBu2BzOqv1tp4fJDc9J4vleIJJ4ei2tg9p6LoGQBztYAFxF9NbBbNTEe1BDgACCNxNxvJ3XWeXH9zQ88S/2c7hKhq+yqh2YslrpOrD9CCqfa7E+0y0zBa43ixgbj4/fAdlVPZB7SYMm/IarnNvYmAST3g0tbeYDiczupBjz4hRWtlpRZLFhl9oMcH0nBumcBvQAbugHmi7M1O8z+l8/L4uWU8yymOLqp84A9AtXsmwAkDc2p/vIBWqfUDPH9Q1CMxnQmPAgSsjF0y1xad1lfrOOYAcZ+/JV9r/8AVdzg+YRX6EvCgUJRFCVoRWCUJRFCUyAAoSiKEpkKMkmTJgPYUpTSmXGNg6SaUyACTJJkAJMU5QqAGKYp0JQBUxWn3wXB7fqfiu5fHqu6x508T5LzraNSXPcfzW63/ZaviLZ6U3v8R6j4Z4t9DBHqspyvZvw4+7GfkqLxddKtZpz7nvYKJjoKFFlVpQt9Rfwle+vyWjSxrR3SYjSVz7XI2lUTpUjTD5DSOno1RvSrUd4WXh8UQPvd8Vs7Pq5hx9LcljnBw7N0LFPpm52NwD3OEz3bmdY/SPvRekNb3AWuA7scdJ3hcLsLFBpDibtgRrI+4WhtLbtjENBvIieTQTaVjknORrUlCBk1XZA95cSBmkmW/wCZj103rm9sV3ENH5hJnXQX9QFJtbaftnhtoDjLG3BAFp55hBmfkINoVC+vH5GMb5vaSeskrXCvjhilZyBc3LlETEcdD0Wr2UcGh5izrNHRwk6zEFyy8RV7pI3D9wpMBiA1zYsGgN8RO7jMpZa4DLORd2zhS0zGh15OFvgsXEvl0ldfjAKrLQTGmgg3jlyXI4tha4gzI4qKXpNiKxTFOUJWoqGKEpyhKZACUBRFCU6FGlJMkpA9eSlNKaVxjYEkmlJADykhlKUAOmSTIAZNKRQVHgXJhAFPaTrE8j8LLzzalLvbgNfP4rvMfiGHuZhmc10CbwAuH2gQ6oYM3k8AG6rX8TVIovxxwoYl8EAcj5BR4lved1+KVQySTvM+H3ZLEu89T1iPvqukl4c6T3WQKYBQqwwJmLWtZE5sIqforAZKAUTNkvIsdTT1FhtKTeGC1uR/yPNWGYssgH7PPz9VQzObeI57/NQ1JcZjhpyH7JOHL0Obj4dbhNthscSLRodY05hRYvaxJaZESXHoIDSI3Em39KycBgatW2jRYngOHqre1aWVgYN0gbzxKzcK4zxemnlZOOvwrYCrmc9xs0CTxjS/w8SrmyHOdVD3XzHLPODHqB5rPoDLRP6pP+lvdHqX+Su7PxIaGDgQZ5ucDPonsXufwLX9aW9nHNUrUnfmfB/Tw9Aq2IoOBJuQfQix9R6rRxrPZ1s35nZuWVzQY/8Ao+SkrgFrv6p8HD/Cz88er7NCj1jK+C2gWgAm4058irOMrU3id/A3F+B1B5T5rIqBTMrgiHDxETHMGx/ZQ4LdQcvpkdWmw+6YPC5+P1VQqxWa3c7zBHwlVir4isYoCjKBydCglCU5QlOQMmTplIHrkpShSlcY2BJIZTygB0kySAHTFU9obSp0RNRwE6DefBcdtTtXUqS2kMrb3kz5i/wVtdMp+FVl0YenWbV2xSw4mo6+5ou49Bu6lcBt7bjsS7vS1g91g+LjvKza1VxJJ1Pn56lRN1uujT8aMO/WYLfkSn14ibDNe4kMmSItax3E8FZxhFMFgMvPvkaD9I+aaliyO7SGUxdxPeA3wSe74Km5uU3+IPwVuNvsr5cV0JjSf3QuCnfVaePSwCgN9NE6FkkgVaoGyBtKREX1HMb44oKR6+CH2greM0cPSVhuGUuysOXcfGy3qWzpXPtu4vDrV1clpiMwclbWzdksO75K1SwEK9QZCyzubL41RRBXpNY2GiPguL27ifxBl1BBHULstoO7pXn+1Ac5Ku+FHZ6zP8yWQxFvaFUZZZGUFrBwsCSY5niqNAFxGusqtnMRJjhunp4nzUuFrlrhc5ZExw3rpKGLEc3+rstZ2eK/EZTcNwI8N48HT4OCrUsSO80yBlEuuRLXAGfRDhK5ktkOpPpvqMcBBBbLdDvBEEJuzONBztMSRbkbDQrJGh7jNUrk/CDE0yI+O5V80LRrYMAnKSwkmR7zCebfooK2CcBJaR+pveZ9QrHU0RG1P0ouKFSVaRGvmLhRFQiwYoSiKByZEAFCURQlOQMkkkpA9YlKUMpSuKbA5SlAoMbjWUm5qjg0c954AbyhJvpA3halZG1u0NKj3Zzv/I35ncue212nL5bTOVvIw4jmd3QLn6bzr10sttfxfuZjs+T9RJcfiX1nl77zz8h0HAKGm7KY0UpPkq9ZvBbV+xjb+yasyfHzVV1CCrdKjmbbUfBRvG5SnhD7K+WASLgyPNQq/gyCS06Gx4qriKJY4g7k6YjQ1KCe8fHW/PkrVHDXnde7YIHG+7XeqbWyjpVXMNvEG4I4EbwhoEzYoVw5wa0SGwS51yTpPXnyRMptbVa+B7N9jFw141+vQlZ+CxVMWe0wTctN44XW65gq0Knsy006bQ8AWcHA6uBuLZhr5quUfothLvUbeHwOUhdRhMB3Jgnw+qyuwlRuIZ7F0e0YJafzN3jqPh0Xf4PBQ2CFxLU1LGdyqSlHUcpWwfLxVB1EgruMVs8HRYWMwneH03pcLMOb2nhzELjNtYPfC9VxmABC5LbOAgGeaupscJFNtfJYealMicL9VtbMwDAG1Kze4ZyDNBquFoAA90H3j4b13NOBx1mtsmllw9HMCC4VBcAH2ZcCOZEyfFc1WcaNYxud5rqdo13GqXHfHgIsBO4SsDtDS7+biAoHl4b7MQK7Q5p73BFQqubx5hc92fxEOLToVtGoWOhyCU9LIqMcJgFp9DwPNU8VswG9I/6T8iq9esaNTNqx2o+anfiMrmuaZYdCkaT9HjNoyXiNVG5dJtTCNf3hY/d1z2IpFpgj90jjhepJkJTFOhKkYSSaU6kD1WU0pJLimwjxFcMY550aCT0C892ptB9VwcSQXSAJsG/lA3c0klt+JFdsx/Kk+kU8HhC8yIHM6WubD75FEaEaaD7hJJbmYgZM3UdaonSQl2Qyai/LBU+LpAtzt0Oo4FJJQSZjXw5aG0aWZjX+fh+3wSSTP6IX2ZbNVLVpTdJJTJ4xUiutHY+MazOx85KgDXEatgzIsZ6JJJ2Qnhv7Mqvwr6Vek8PYXHI8Asks95rmG4sY3zK952diG1qVOq3R7QROonUeGiSS53y4L06XxZPwes376qjUw0pJLAzpRfRXxNFcP21qhlJ5H5T9AkkraopyRXa2oM8v2Zg/a1AycouXO1hrRLjG+wU9fGh9WmGAtp0wGMBMmJJLnR/M4kk9Y3J0l2jg+G9tJsBp5D0WftOnmpg8LJJJX6OzCw1TK4FdZU79Nrt4t9EklL9FiU3d+mWncszA4ksJpuu07uB4pJJESzp6NT3Tyj5KHFMbmILczTeLSLbikkmfgyZjbSwns3QDLSA5p3weKplJJVmpPUMkkkpJ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SEhUUEhQUFRUXGBQXFxUVFxQUFBcUFBcXGBUUFRQYHCggGBolHBQUITEhJSksLi4uFx8zODMsNygtLisBCgoKDg0OGxAQGywmICQsLCw0LCwsLCwsLCwsLCwsLCwsLCwsLCwsLCwsLCwsLCwsLCwsLCwsLCwsLCwsLCwsLP/AABEIALcBEwMBIgACEQEDEQH/xAAcAAABBQEBAQAAAAAAAAAAAAACAAEDBAUGBwj/xAA+EAABAwIDBQUGBAUCBwAAAAABAAIRAyEEEjEFQVFhcQYigZGhEzKxwdHwI1Ji4QdCcpLxgrIUJDNTY3Oi/8QAGgEAAgMBAQAAAAAAAAAAAAAAAAIBAwQFBv/EACYRAAIDAAMAAgEDBQAAAAAAAAABAgMREiExBEEiMlFxExRSobH/2gAMAwEAAhEDEQA/ABTymKS88d8dNKSSAGTJ0xQAxTFOUygBihTlCVIDFAURQOQBFXqBoJO5c65lbGOHs5p0ZINVxAkDX2bZBdpEjfrCftPXLjToifxHBpjWJAPxXRUqQMWGQNDRNgGtFgBF1t+PUs5My3WPeKFs3CMoBlOm3+ab3LnW7z3bzB3W+C369WqXFzoMgAOLm92NWwSI0JtHosSiGDJNS8DQWJhmjj92U+Ap56bYZVe6BMOcbwWiYg8B810ImRnXbJxoDA54ZBDXAEl75DsrbakuXSinnLXQ8RuYQ0T8/FctsnC0qQAc5jYygD3z3ZvY6kl2/gumwWIFsjiev7q3RcNrD0g4DunxM/eiuhgUWHqSPop1BTL0B1rpwb8vv6+iJCGwgUJeK/xa7Ltw9RuIoty06pIc0aNq624BwkxuIK9oceEfsFzv8QtnjEbPrti7W+0ba80+/bqAR4qq6HKDLaZ8Zo+bqoUDlZrBVnLnxOmyFyAqRyjKuQgJTJymKYgAoSjKApkABQlEUJToUFJJMpA9jKSSQXFNokk5TIAYoUSZAApiiQlAAlC4IihegCJxjf8ABVK9Un3fE6+SnIJPBKoy1kAYDcDNX2hJOVpAJ/O+RPgJ8wr7STMd293G4bv7vE/Deogx2YibTJ6NAEenqieOsToLjdExz6eK6VX6UYbP1MvMdSZoC9wIu8nLJvOXoSd4V/AmrVNyYmQAIgaN7os2B8SqGEoCznXNoA+ZW9hKhFgco4Cw8ePir0/orw29mUGU7/zcTc/suhwmMZvknkLLmMG0E3k9SR6LoMG0cPRXLoRnQ4PGzy6rRp1Qd65n/h3uPddGkEZZbcE911tx57lu4FhAgx0GgsmKpIuAp0IaOCJBUMQq+NpZmkTYhzSNxDhBnorKbKgD5SxtAsc5jtWktPVpg+oVJ66bt5QyY/FN/wDK8/3HN81zL1yksbR109WkLkBUjlGVahQShKJCU6IBKAoygKZACUBRFMnQrASSKSkg9jSCdMuMbhJkSZQAxQoimQAKEokxQABTFEUxQBX0KcuCkc1AWDgEAUMYADO/X781FTaCYIk/fp9FPiWwmwzIFtTvXQqf4oxzX5MtUzGnn8gtHCjiQP6jHosxr46+qsUHCe9c8NyuiytnTYWuze8dBJW7gXtOh+/Fc1gaukABb+FqcSI6LQmVtHSYUDi3zC0qdPmPNYmCI4nyC1KFVp0cD4tTCSReYEarsdGhH3zCnaVJS0OmcJCdIIFPA/4v4I09oPcdKrKbx4D2Z9WT4rgXr0/+OFKMXSM2NAADhlqP3f6h5LzF65tnU2dSp7BEDlGVM5RFMiQExRFAUyAEoSiKEp0QAUKIoSmRDBSTpJhT2JMnTLjG4SSdMoAZCnKYoAZMU5QoARQokJQAJQlEUDyggrYxkjx9EE8Fk7T2q/M5rQ2Ba8zbf5qph+0IjM91Mbi3v5geERdbaE+JnuxM6EkD6qfAuDr/AH1XKO246o05G5RuOpPO+m7iiwTiSPaZi2bjNYiLENAjw5c1a5qPpWotnoFPadKn7zhbcDJ8gph20os91rj0afmF57tLaDGmKYcbXDgCQb2bGoiOGqysNiX1nluV28zmA06CFKtm+0gcIrpnq1b+ITTAFGpYzctaD8VJsztnWJaKbTbe6pc23wzTlyHBeabPrQ6Hvc1t8xDcztLAskTJtrC3NlO/Hb7Dv6G7YF/0zv4TZVzvtS6ZbXTW3jR6JU7aYyncspEfqJjzAUTf4k4rdRpOHHvgf3KPbwLWsa6mZyl0AgAwP5ZBBgmYPAzz84xgqvfmpMdU/wDZ3uFgBqNbpI32/bGlRV/ieu7P7eYioYdhqJB/LXv5ZSujp9pabaeeqxzGi7nD8Rrebst45xC8s2PRxHsw5+HbTdeHUzlIjT2lFxh4P6QHLqaNUtY6KebMA6DIA7skWPG28Jv7mcXjYj+LXJakct/GioH4uk5rszTh2ERpBe8gg75BBXm713u3cU51Crh3AEUXfhk3e1rTliY0gfLcuEqtul58pNkqHCKRBEqNylconqyJDAKEpymKdEAlRlGUJTogAoSiKEpkQwUkkkxB7GmTplxjaJMnTIASFEhKgBimKcpigASmTlMgASonKVygruABJ0F/JBBxfaI+zrPI3iegK5kNmTxW92mqhzg0Xdq48zozoAsaoYMDQWJ56Sut8fqCMN72f8GxgWw0LXpUpAhY+D90clrYasRCyXbpsrSzC1Q2YQczSHTu/m6Fup6iQr1PCviIPk5Q4fvLRbQMWWdzL4154YmNpZbG3+48ld7LVA3EAjef8D74KhtYZSApuz5/FbwBCZt8AjFKZ7jjcG19Gk4iSJcOVoPoSuSxXZoe1zOMhxkGQOl9J0+i7fZdcPoN5D0VI0mkvZItq0/fAqycdaf7meuTTaf03/0rbL2U2n7sHnIK0KmHAB0HzTYLCBm8/FBjahSySUQ1yniZ5VteoDtCu0H+Zo/uptIHUwfRYO18I1pB0B0j1BG5Ft3G/wDO4oj/ALrSDpenAJnoCB1Wnj8MKjWnUPHSHjemzMI905ZzGid/Q+sQqNQeKs4pha6CqyuiVsjKYoihKsQoBQlGUBToAShKIoSmRDBTJ0yYg9jTJEpSuMbRJkpSUAMmKIpigAShKcpigBkxTlCSgAXLM21iMtMi1y0eZC0XvXObWrTB4kR0nU9dfAJorWQ/Dk8VUmr43PHeVFi6UaIKjoe536kqlSO67dYHcRuPkuulmYc/ku0y/gqktC1KT1z+zasE8ls0Ksjks90MZpps1I38C+4W+HjLIXK4N2kLTfjMrFz2sZvUujH2jiQ6udwAsi2djWtdI1nhHxWRtI3J1VfZr3ueACbkW8Vs/opw0yu7jLD17YnbUUaZDiQOQmeQCuY/tMHVKFVrXNztcCXCJEjL1/nXE9mMY0EZ2NfDj724jSeX0K7zHmli2ZRZw0dbuuGg57tFlkmutNMHFvlh0uExWdsg29fvVVtqYgNaSTAAJmRuErF7P417XmhVbDm7xoQdHDl9VL2txGSg8yPd5dN6OXJYVuKi9PG9oyX5jvc97jOgcfj15LqNjvzUIO4t8CO7PiY8isDbGELMIHk96oJ5wXMj74K9sOpIc0fzMLhyhtx5sd5rTJfimZov8mU9u0u9m3Ov49N37LGK28Yc9N3EHzb9keqxHqa30RIAoU5TFXCAlAUZQFMgBKAoygKdEMFJJJMQexJk8plxjaJMnTSgBJilKSCBihKdMVBIKYpymKCCridCOOviuV25XgHmLffguoxJt1t9VxXaGp+IB08JP35K6iPKYljyJi4ptif1R6uVZ7pA4i3UcPBaT2fhOniDH9xKynCF1q3pzLljCovgrUwNeLFY6tYapu+/D1U2R1BTPHh1Oz63C6q47ElziLwN3xUODxJkcI6aqbGMBcItvPgufxyfZ0eWwxEApNdMu6yVp7L9lScDGfSQbDzUDKYG5p8PmtbZe0g09IsYPklnJtF1UIp/kbmzMRh2Q6lRLrkua52aDBu2BzOqv1tp4fJDc9J4vleIJJ4ei2tg9p6LoGQBztYAFxF9NbBbNTEe1BDgACCNxNxvJ3XWeXH9zQ88S/2c7hKhq+yqh2YslrpOrD9CCqfa7E+0y0zBa43ixgbj4/fAdlVPZB7SYMm/IarnNvYmAST3g0tbeYDiczupBjz4hRWtlpRZLFhl9oMcH0nBumcBvQAbugHmi7M1O8z+l8/L4uWU8yymOLqp84A9AtXsmwAkDc2p/vIBWqfUDPH9Q1CMxnQmPAgSsjF0y1xad1lfrOOYAcZ+/JV9r/8AVdzg+YRX6EvCgUJRFCVoRWCUJRFCUyAAoSiKEpkKMkmTJgPYUpTSmXGNg6SaUyACTJJkAJMU5QqAGKYp0JQBUxWn3wXB7fqfiu5fHqu6x508T5LzraNSXPcfzW63/ZaviLZ6U3v8R6j4Z4t9DBHqspyvZvw4+7GfkqLxddKtZpz7nvYKJjoKFFlVpQt9Rfwle+vyWjSxrR3SYjSVz7XI2lUTpUjTD5DSOno1RvSrUd4WXh8UQPvd8Vs7Pq5hx9LcljnBw7N0LFPpm52NwD3OEz3bmdY/SPvRekNb3AWuA7scdJ3hcLsLFBpDibtgRrI+4WhtLbtjENBvIieTQTaVjknORrUlCBk1XZA95cSBmkmW/wCZj103rm9sV3ENH5hJnXQX9QFJtbaftnhtoDjLG3BAFp55hBmfkINoVC+vH5GMb5vaSeskrXCvjhilZyBc3LlETEcdD0Wr2UcGh5izrNHRwk6zEFyy8RV7pI3D9wpMBiA1zYsGgN8RO7jMpZa4DLORd2zhS0zGh15OFvgsXEvl0ldfjAKrLQTGmgg3jlyXI4tha4gzI4qKXpNiKxTFOUJWoqGKEpyhKZACUBRFCU6FGlJMkpA9eSlNKaVxjYEkmlJADykhlKUAOmSTIAZNKRQVHgXJhAFPaTrE8j8LLzzalLvbgNfP4rvMfiGHuZhmc10CbwAuH2gQ6oYM3k8AG6rX8TVIovxxwoYl8EAcj5BR4lved1+KVQySTvM+H3ZLEu89T1iPvqukl4c6T3WQKYBQqwwJmLWtZE5sIqforAZKAUTNkvIsdTT1FhtKTeGC1uR/yPNWGYssgH7PPz9VQzObeI57/NQ1JcZjhpyH7JOHL0Obj4dbhNthscSLRodY05hRYvaxJaZESXHoIDSI3Em39KycBgatW2jRYngOHqre1aWVgYN0gbzxKzcK4zxemnlZOOvwrYCrmc9xs0CTxjS/w8SrmyHOdVD3XzHLPODHqB5rPoDLRP6pP+lvdHqX+Su7PxIaGDgQZ5ucDPonsXufwLX9aW9nHNUrUnfmfB/Tw9Aq2IoOBJuQfQix9R6rRxrPZ1s35nZuWVzQY/8Ao+SkrgFrv6p8HD/Cz88er7NCj1jK+C2gWgAm4058irOMrU3id/A3F+B1B5T5rIqBTMrgiHDxETHMGx/ZQ4LdQcvpkdWmw+6YPC5+P1VQqxWa3c7zBHwlVir4isYoCjKBydCglCU5QlOQMmTplIHrkpShSlcY2BJIZTygB0kySAHTFU9obSp0RNRwE6DefBcdtTtXUqS2kMrb3kz5i/wVtdMp+FVl0YenWbV2xSw4mo6+5ou49Bu6lcBt7bjsS7vS1g91g+LjvKza1VxJJ1Pn56lRN1uujT8aMO/WYLfkSn14ibDNe4kMmSItax3E8FZxhFMFgMvPvkaD9I+aaliyO7SGUxdxPeA3wSe74Km5uU3+IPwVuNvsr5cV0JjSf3QuCnfVaePSwCgN9NE6FkkgVaoGyBtKREX1HMb44oKR6+CH2greM0cPSVhuGUuysOXcfGy3qWzpXPtu4vDrV1clpiMwclbWzdksO75K1SwEK9QZCyzubL41RRBXpNY2GiPguL27ifxBl1BBHULstoO7pXn+1Ac5Ku+FHZ6zP8yWQxFvaFUZZZGUFrBwsCSY5niqNAFxGusqtnMRJjhunp4nzUuFrlrhc5ZExw3rpKGLEc3+rstZ2eK/EZTcNwI8N48HT4OCrUsSO80yBlEuuRLXAGfRDhK5ktkOpPpvqMcBBBbLdDvBEEJuzONBztMSRbkbDQrJGh7jNUrk/CDE0yI+O5V80LRrYMAnKSwkmR7zCebfooK2CcBJaR+pveZ9QrHU0RG1P0ouKFSVaRGvmLhRFQiwYoSiKByZEAFCURQlOQMkkkpA9YlKUMpSuKbA5SlAoMbjWUm5qjg0c954AbyhJvpA3halZG1u0NKj3Zzv/I35ncue212nL5bTOVvIw4jmd3QLn6bzr10sttfxfuZjs+T9RJcfiX1nl77zz8h0HAKGm7KY0UpPkq9ZvBbV+xjb+yasyfHzVV1CCrdKjmbbUfBRvG5SnhD7K+WASLgyPNQq/gyCS06Gx4qriKJY4g7k6YjQ1KCe8fHW/PkrVHDXnde7YIHG+7XeqbWyjpVXMNvEG4I4EbwhoEzYoVw5wa0SGwS51yTpPXnyRMptbVa+B7N9jFw141+vQlZ+CxVMWe0wTctN44XW65gq0Knsy006bQ8AWcHA6uBuLZhr5quUfothLvUbeHwOUhdRhMB3Jgnw+qyuwlRuIZ7F0e0YJafzN3jqPh0Xf4PBQ2CFxLU1LGdyqSlHUcpWwfLxVB1EgruMVs8HRYWMwneH03pcLMOb2nhzELjNtYPfC9VxmABC5LbOAgGeaupscJFNtfJYealMicL9VtbMwDAG1Kze4ZyDNBquFoAA90H3j4b13NOBx1mtsmllw9HMCC4VBcAH2ZcCOZEyfFc1WcaNYxud5rqdo13GqXHfHgIsBO4SsDtDS7+biAoHl4b7MQK7Q5p73BFQqubx5hc92fxEOLToVtGoWOhyCU9LIqMcJgFp9DwPNU8VswG9I/6T8iq9esaNTNqx2o+anfiMrmuaZYdCkaT9HjNoyXiNVG5dJtTCNf3hY/d1z2IpFpgj90jjhepJkJTFOhKkYSSaU6kD1WU0pJLimwjxFcMY550aCT0C892ptB9VwcSQXSAJsG/lA3c0klt+JFdsx/Kk+kU8HhC8yIHM6WubD75FEaEaaD7hJJbmYgZM3UdaonSQl2Qyai/LBU+LpAtzt0Oo4FJJQSZjXw5aG0aWZjX+fh+3wSSTP6IX2ZbNVLVpTdJJTJ4xUiutHY+MazOx85KgDXEatgzIsZ6JJJ2Qnhv7Mqvwr6Vek8PYXHI8Asks95rmG4sY3zK952diG1qVOq3R7QROonUeGiSS53y4L06XxZPwes376qjUw0pJLAzpRfRXxNFcP21qhlJ5H5T9AkkraopyRXa2oM8v2Zg/a1AycouXO1hrRLjG+wU9fGh9WmGAtp0wGMBMmJJLnR/M4kk9Y3J0l2jg+G9tJsBp5D0WftOnmpg8LJJJX6OzCw1TK4FdZU79Nrt4t9EklL9FiU3d+mWncszA4ksJpuu07uB4pJJESzp6NT3Tyj5KHFMbmILczTeLSLbikkmfgyZjbSwns3QDLSA5p3weKplJJVmpPUMkkkpJ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500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ine-art.com/members/37796/imagesBig/Gathering_Shamans_19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59" y="457200"/>
            <a:ext cx="889730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4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o Tse-Tung, Andy Warh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8037"/>
            <a:ext cx="6629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4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womanaroundtown.com/wp-content/uploads/2012/09/Coca-Cola-520x3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37598"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1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lbtq.com/images/entries/literature/chaucer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72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019800" y="1676399"/>
            <a:ext cx="2667000" cy="4419601"/>
          </a:xfrm>
        </p:spPr>
        <p:txBody>
          <a:bodyPr/>
          <a:lstStyle/>
          <a:p>
            <a:r>
              <a:rPr lang="en-US" dirty="0" smtClean="0"/>
              <a:t>Can you read this man’s mind?</a:t>
            </a:r>
          </a:p>
        </p:txBody>
      </p:sp>
    </p:spTree>
    <p:extLst>
      <p:ext uri="{BB962C8B-B14F-4D97-AF65-F5344CB8AC3E}">
        <p14:creationId xmlns:p14="http://schemas.microsoft.com/office/powerpoint/2010/main" val="198603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loballygorgeous.com/wp-content/uploads/2012/05/Bourgeois_Maman_Sculp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b="5109"/>
          <a:stretch/>
        </p:blipFill>
        <p:spPr bwMode="auto">
          <a:xfrm>
            <a:off x="238957" y="533400"/>
            <a:ext cx="87377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8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Theory</a:t>
            </a:r>
            <a:endParaRPr lang="en-US" dirty="0"/>
          </a:p>
        </p:txBody>
      </p:sp>
      <p:sp>
        <p:nvSpPr>
          <p:cNvPr id="3" name="Content Placeholder 2"/>
          <p:cNvSpPr>
            <a:spLocks noGrp="1"/>
          </p:cNvSpPr>
          <p:nvPr>
            <p:ph idx="1"/>
          </p:nvPr>
        </p:nvSpPr>
        <p:spPr/>
        <p:txBody>
          <a:bodyPr/>
          <a:lstStyle/>
          <a:p>
            <a:r>
              <a:rPr lang="en-US" dirty="0" smtClean="0"/>
              <a:t>Modernism &amp; Post-Modernism allow for the reader to play a greater role in the interpretation of text.</a:t>
            </a:r>
          </a:p>
          <a:p>
            <a:r>
              <a:rPr lang="en-US" dirty="0" smtClean="0"/>
              <a:t>This interpretation can be through the following:</a:t>
            </a:r>
          </a:p>
          <a:p>
            <a:pPr lvl="1"/>
            <a:r>
              <a:rPr lang="en-US" dirty="0" smtClean="0"/>
              <a:t>Sociology</a:t>
            </a:r>
          </a:p>
          <a:p>
            <a:pPr lvl="1"/>
            <a:r>
              <a:rPr lang="en-US" dirty="0" smtClean="0"/>
              <a:t>Anthropology</a:t>
            </a:r>
          </a:p>
          <a:p>
            <a:pPr lvl="1"/>
            <a:r>
              <a:rPr lang="en-US" dirty="0" smtClean="0"/>
              <a:t>Art</a:t>
            </a:r>
          </a:p>
          <a:p>
            <a:pPr lvl="1"/>
            <a:r>
              <a:rPr lang="en-US" dirty="0" smtClean="0"/>
              <a:t>History</a:t>
            </a:r>
          </a:p>
          <a:p>
            <a:pPr lvl="1"/>
            <a:r>
              <a:rPr lang="en-US" dirty="0" smtClean="0"/>
              <a:t>Gender Studies</a:t>
            </a:r>
          </a:p>
          <a:p>
            <a:pPr lvl="1"/>
            <a:r>
              <a:rPr lang="en-US" dirty="0" smtClean="0"/>
              <a:t>Linguistics</a:t>
            </a:r>
          </a:p>
          <a:p>
            <a:pPr lvl="1"/>
            <a:r>
              <a:rPr lang="en-US" dirty="0" smtClean="0"/>
              <a:t>Philosophy</a:t>
            </a:r>
          </a:p>
          <a:p>
            <a:pPr lvl="1"/>
            <a:r>
              <a:rPr lang="en-US" dirty="0" smtClean="0"/>
              <a:t>Political theory</a:t>
            </a:r>
          </a:p>
          <a:p>
            <a:pPr lvl="1"/>
            <a:r>
              <a:rPr lang="en-US" dirty="0" smtClean="0"/>
              <a:t>Psychoanalysis</a:t>
            </a:r>
          </a:p>
          <a:p>
            <a:pPr lvl="1"/>
            <a:r>
              <a:rPr lang="en-US" dirty="0" smtClean="0"/>
              <a:t>Social history</a:t>
            </a:r>
          </a:p>
          <a:p>
            <a:pPr marL="457200" lvl="1" indent="0">
              <a:buNone/>
            </a:pPr>
            <a:r>
              <a:rPr lang="en-US" dirty="0" smtClean="0"/>
              <a:t> </a:t>
            </a:r>
            <a:endParaRPr lang="en-US" dirty="0"/>
          </a:p>
        </p:txBody>
      </p:sp>
    </p:spTree>
    <p:extLst>
      <p:ext uri="{BB962C8B-B14F-4D97-AF65-F5344CB8AC3E}">
        <p14:creationId xmlns:p14="http://schemas.microsoft.com/office/powerpoint/2010/main" val="429462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a:t>
            </a:r>
            <a:endParaRPr lang="en-US" dirty="0"/>
          </a:p>
        </p:txBody>
      </p:sp>
      <p:sp>
        <p:nvSpPr>
          <p:cNvPr id="3" name="Content Placeholder 2"/>
          <p:cNvSpPr>
            <a:spLocks noGrp="1"/>
          </p:cNvSpPr>
          <p:nvPr>
            <p:ph idx="1"/>
          </p:nvPr>
        </p:nvSpPr>
        <p:spPr/>
        <p:txBody>
          <a:bodyPr/>
          <a:lstStyle/>
          <a:p>
            <a:r>
              <a:rPr lang="en-US" dirty="0" smtClean="0"/>
              <a:t>Dispute “common sense” meanings</a:t>
            </a:r>
          </a:p>
          <a:p>
            <a:r>
              <a:rPr lang="en-US" dirty="0" smtClean="0"/>
              <a:t>Literary theory suggests that we cannot know what the writer “had in mind”. </a:t>
            </a:r>
          </a:p>
          <a:p>
            <a:r>
              <a:rPr lang="en-US" dirty="0" smtClean="0"/>
              <a:t>The text holds no “truths”</a:t>
            </a:r>
          </a:p>
          <a:p>
            <a:r>
              <a:rPr lang="en-US" dirty="0" smtClean="0"/>
              <a:t>Instead there are various ways of reading a text and interpreting a text.</a:t>
            </a:r>
          </a:p>
          <a:p>
            <a:r>
              <a:rPr lang="en-US" dirty="0" smtClean="0"/>
              <a:t>Be suspicious of that which we find “natural”.</a:t>
            </a:r>
          </a:p>
          <a:p>
            <a:pPr marL="0" indent="0">
              <a:buNone/>
            </a:pPr>
            <a:endParaRPr lang="en-US" dirty="0"/>
          </a:p>
        </p:txBody>
      </p:sp>
    </p:spTree>
    <p:extLst>
      <p:ext uri="{BB962C8B-B14F-4D97-AF65-F5344CB8AC3E}">
        <p14:creationId xmlns:p14="http://schemas.microsoft.com/office/powerpoint/2010/main" val="326289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theory?</a:t>
            </a:r>
            <a:endParaRPr lang="en-US" dirty="0"/>
          </a:p>
        </p:txBody>
      </p:sp>
      <p:sp>
        <p:nvSpPr>
          <p:cNvPr id="3" name="Content Placeholder 2"/>
          <p:cNvSpPr>
            <a:spLocks noGrp="1"/>
          </p:cNvSpPr>
          <p:nvPr>
            <p:ph idx="1"/>
          </p:nvPr>
        </p:nvSpPr>
        <p:spPr>
          <a:xfrm>
            <a:off x="457200" y="2209800"/>
            <a:ext cx="2895600" cy="4525963"/>
          </a:xfrm>
        </p:spPr>
        <p:txBody>
          <a:bodyPr/>
          <a:lstStyle/>
          <a:p>
            <a:r>
              <a:rPr lang="en-US" dirty="0" smtClean="0"/>
              <a:t>Interdisciplinary</a:t>
            </a:r>
          </a:p>
          <a:p>
            <a:r>
              <a:rPr lang="en-US" dirty="0" smtClean="0"/>
              <a:t>Speculative</a:t>
            </a:r>
          </a:p>
          <a:p>
            <a:r>
              <a:rPr lang="en-US" dirty="0" smtClean="0"/>
              <a:t>Critique of common sense</a:t>
            </a:r>
          </a:p>
          <a:p>
            <a:r>
              <a:rPr lang="en-US" dirty="0" smtClean="0"/>
              <a:t>Thinking about thinking</a:t>
            </a:r>
            <a:endParaRPr lang="en-US" dirty="0"/>
          </a:p>
        </p:txBody>
      </p:sp>
      <p:pic>
        <p:nvPicPr>
          <p:cNvPr id="1026" name="Picture 2" descr="http://chok.com/files/2014/03/mind-blow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057400"/>
            <a:ext cx="5010150" cy="297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7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hafe.co.uk/crystal/images/lshafe/David_Marat_at_his_Last_Breath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7"/>
            <a:ext cx="5105400" cy="6862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76800" y="0"/>
            <a:ext cx="4038600" cy="1981200"/>
          </a:xfrm>
        </p:spPr>
        <p:txBody>
          <a:bodyPr/>
          <a:lstStyle/>
          <a:p>
            <a:r>
              <a:rPr lang="en-US" dirty="0" smtClean="0"/>
              <a:t>The Author is Dead</a:t>
            </a:r>
            <a:endParaRPr lang="en-US" dirty="0"/>
          </a:p>
        </p:txBody>
      </p:sp>
      <p:sp>
        <p:nvSpPr>
          <p:cNvPr id="3" name="Content Placeholder 2"/>
          <p:cNvSpPr>
            <a:spLocks noGrp="1"/>
          </p:cNvSpPr>
          <p:nvPr>
            <p:ph idx="1"/>
          </p:nvPr>
        </p:nvSpPr>
        <p:spPr>
          <a:xfrm>
            <a:off x="5410200" y="2133600"/>
            <a:ext cx="3124200" cy="3916363"/>
          </a:xfrm>
        </p:spPr>
        <p:txBody>
          <a:bodyPr/>
          <a:lstStyle/>
          <a:p>
            <a:r>
              <a:rPr lang="en-US" dirty="0"/>
              <a:t> </a:t>
            </a:r>
            <a:r>
              <a:rPr lang="en-US" dirty="0" smtClean="0"/>
              <a:t>The </a:t>
            </a:r>
            <a:r>
              <a:rPr lang="en-US" dirty="0"/>
              <a:t>reader's </a:t>
            </a:r>
            <a:r>
              <a:rPr lang="en-US" dirty="0" smtClean="0"/>
              <a:t>role</a:t>
            </a:r>
          </a:p>
          <a:p>
            <a:r>
              <a:rPr lang="en-US" dirty="0"/>
              <a:t>active agent who imparts "real existence" to the work and completes its meaning through interpretation</a:t>
            </a:r>
          </a:p>
        </p:txBody>
      </p:sp>
    </p:spTree>
    <p:extLst>
      <p:ext uri="{BB962C8B-B14F-4D97-AF65-F5344CB8AC3E}">
        <p14:creationId xmlns:p14="http://schemas.microsoft.com/office/powerpoint/2010/main" val="111171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nclaria.com/wp-content/uploads/2013/05/power-boy-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 y="0"/>
            <a:ext cx="9148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743200" y="4953000"/>
            <a:ext cx="6019800" cy="1600200"/>
          </a:xfrm>
        </p:spPr>
        <p:txBody>
          <a:bodyPr/>
          <a:lstStyle/>
          <a:p>
            <a:r>
              <a:rPr lang="en-US" dirty="0" smtClean="0"/>
              <a:t>You have </a:t>
            </a:r>
            <a:br>
              <a:rPr lang="en-US" dirty="0" smtClean="0"/>
            </a:br>
            <a:r>
              <a:rPr lang="en-US" dirty="0" smtClean="0"/>
              <a:t>the power!</a:t>
            </a:r>
            <a:endParaRPr lang="en-US" dirty="0"/>
          </a:p>
        </p:txBody>
      </p:sp>
    </p:spTree>
    <p:extLst>
      <p:ext uri="{BB962C8B-B14F-4D97-AF65-F5344CB8AC3E}">
        <p14:creationId xmlns:p14="http://schemas.microsoft.com/office/powerpoint/2010/main" val="245455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562600" cy="1600200"/>
          </a:xfrm>
        </p:spPr>
        <p:txBody>
          <a:bodyPr/>
          <a:lstStyle/>
          <a:p>
            <a:r>
              <a:rPr lang="en-US" dirty="0" smtClean="0"/>
              <a:t>Marxist</a:t>
            </a:r>
            <a:endParaRPr lang="en-US" dirty="0"/>
          </a:p>
        </p:txBody>
      </p:sp>
      <p:sp>
        <p:nvSpPr>
          <p:cNvPr id="3" name="Content Placeholder 2"/>
          <p:cNvSpPr>
            <a:spLocks noGrp="1"/>
          </p:cNvSpPr>
          <p:nvPr>
            <p:ph idx="1"/>
          </p:nvPr>
        </p:nvSpPr>
        <p:spPr>
          <a:xfrm>
            <a:off x="3657600" y="1524000"/>
            <a:ext cx="5105400" cy="5105400"/>
          </a:xfrm>
        </p:spPr>
        <p:txBody>
          <a:bodyPr>
            <a:normAutofit/>
          </a:bodyPr>
          <a:lstStyle/>
          <a:p>
            <a:r>
              <a:rPr lang="en-US" dirty="0"/>
              <a:t>Capitalism is a social system based on the principle of individual rights. </a:t>
            </a:r>
          </a:p>
          <a:p>
            <a:r>
              <a:rPr lang="en-US" dirty="0"/>
              <a:t>means of production are privately owned</a:t>
            </a:r>
          </a:p>
          <a:p>
            <a:pPr>
              <a:lnSpc>
                <a:spcPct val="90000"/>
              </a:lnSpc>
            </a:pPr>
            <a:r>
              <a:rPr lang="en-US" dirty="0" smtClean="0"/>
              <a:t>Key </a:t>
            </a:r>
            <a:r>
              <a:rPr lang="en-US" dirty="0"/>
              <a:t>points</a:t>
            </a:r>
          </a:p>
          <a:p>
            <a:pPr lvl="2">
              <a:lnSpc>
                <a:spcPct val="90000"/>
              </a:lnSpc>
            </a:pPr>
            <a:r>
              <a:rPr lang="en-US" sz="2400" dirty="0"/>
              <a:t>exploitation of an entire class of society by another</a:t>
            </a:r>
          </a:p>
          <a:p>
            <a:pPr lvl="2">
              <a:lnSpc>
                <a:spcPct val="90000"/>
              </a:lnSpc>
            </a:pPr>
            <a:r>
              <a:rPr lang="en-US" sz="2400" dirty="0"/>
              <a:t>the ruling class controls the means of production </a:t>
            </a:r>
          </a:p>
          <a:p>
            <a:pPr lvl="2">
              <a:lnSpc>
                <a:spcPct val="90000"/>
              </a:lnSpc>
            </a:pPr>
            <a:r>
              <a:rPr lang="en-US" sz="2400" dirty="0" err="1"/>
              <a:t>Subjectification</a:t>
            </a:r>
            <a:r>
              <a:rPr lang="en-US" sz="2400" dirty="0"/>
              <a:t> of working class</a:t>
            </a:r>
          </a:p>
          <a:p>
            <a:endParaRPr lang="en-US" dirty="0"/>
          </a:p>
        </p:txBody>
      </p:sp>
      <p:pic>
        <p:nvPicPr>
          <p:cNvPr id="4" name="Picture 11" descr="Karl_Marx_action_figure_UPDATE_by_Dunlavey"/>
          <p:cNvPicPr>
            <a:picLocks noChangeAspect="1" noChangeArrowheads="1"/>
          </p:cNvPicPr>
          <p:nvPr/>
        </p:nvPicPr>
        <p:blipFill>
          <a:blip r:embed="rId2">
            <a:extLst>
              <a:ext uri="{28A0092B-C50C-407E-A947-70E740481C1C}">
                <a14:useLocalDpi xmlns:a14="http://schemas.microsoft.com/office/drawing/2010/main" val="0"/>
              </a:ext>
            </a:extLst>
          </a:blip>
          <a:srcRect r="37334"/>
          <a:stretch>
            <a:fillRect/>
          </a:stretch>
        </p:blipFill>
        <p:spPr>
          <a:xfrm>
            <a:off x="-14416" y="228600"/>
            <a:ext cx="3923436" cy="647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8123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4000" dirty="0" smtClean="0"/>
              <a:t>Questions Marxist theorists ask…</a:t>
            </a:r>
            <a:endParaRPr lang="en-US" sz="4000" dirty="0"/>
          </a:p>
        </p:txBody>
      </p:sp>
      <p:sp>
        <p:nvSpPr>
          <p:cNvPr id="3" name="Content Placeholder 2"/>
          <p:cNvSpPr>
            <a:spLocks noGrp="1"/>
          </p:cNvSpPr>
          <p:nvPr>
            <p:ph idx="1"/>
          </p:nvPr>
        </p:nvSpPr>
        <p:spPr/>
        <p:txBody>
          <a:bodyPr>
            <a:normAutofit lnSpcReduction="10000"/>
          </a:bodyPr>
          <a:lstStyle/>
          <a:p>
            <a:r>
              <a:rPr lang="en-US" dirty="0"/>
              <a:t>Whom does it benefit if the work or effort is accepted/successful/believed, etc.?</a:t>
            </a:r>
          </a:p>
          <a:p>
            <a:r>
              <a:rPr lang="en-US" dirty="0"/>
              <a:t>What is the social class of the author?</a:t>
            </a:r>
          </a:p>
          <a:p>
            <a:r>
              <a:rPr lang="en-US" dirty="0"/>
              <a:t>Which class does the work claim to represent?</a:t>
            </a:r>
          </a:p>
          <a:p>
            <a:r>
              <a:rPr lang="en-US" dirty="0"/>
              <a:t>What values does it reinforce?</a:t>
            </a:r>
          </a:p>
          <a:p>
            <a:r>
              <a:rPr lang="en-US" dirty="0"/>
              <a:t>What values does it subvert?</a:t>
            </a:r>
          </a:p>
          <a:p>
            <a:r>
              <a:rPr lang="en-US" dirty="0"/>
              <a:t>What conflict can be seen between the values the work champions and those it portrays?</a:t>
            </a:r>
          </a:p>
          <a:p>
            <a:r>
              <a:rPr lang="en-US" dirty="0"/>
              <a:t>What social classes do the characters represent?</a:t>
            </a:r>
          </a:p>
          <a:p>
            <a:r>
              <a:rPr lang="en-US" dirty="0"/>
              <a:t>How do characters from different classes interact or conflict?</a:t>
            </a:r>
          </a:p>
          <a:p>
            <a:endParaRPr lang="en-US" dirty="0"/>
          </a:p>
        </p:txBody>
      </p:sp>
    </p:spTree>
    <p:extLst>
      <p:ext uri="{BB962C8B-B14F-4D97-AF65-F5344CB8AC3E}">
        <p14:creationId xmlns:p14="http://schemas.microsoft.com/office/powerpoint/2010/main" val="194589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p:cNvSpPr>
            <a:spLocks noGrp="1"/>
          </p:cNvSpPr>
          <p:nvPr>
            <p:ph idx="1"/>
          </p:nvPr>
        </p:nvSpPr>
        <p:spPr>
          <a:xfrm>
            <a:off x="457200" y="381000"/>
            <a:ext cx="8305800" cy="5745163"/>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algn="l"/>
            <a:r>
              <a:rPr lang="en-US" sz="1600" dirty="0" smtClean="0">
                <a:solidFill>
                  <a:schemeClr val="tx1"/>
                </a:solidFill>
              </a:rPr>
              <a:t>Suzanne Collins creates a world of inequalities through which we the society should see our own social shortcomings.  </a:t>
            </a:r>
            <a:r>
              <a:rPr lang="en-US" sz="1600" dirty="0" err="1" smtClean="0">
                <a:solidFill>
                  <a:schemeClr val="tx1"/>
                </a:solidFill>
              </a:rPr>
              <a:t>Katniss</a:t>
            </a:r>
            <a:r>
              <a:rPr lang="en-US" sz="1600" dirty="0" smtClean="0">
                <a:solidFill>
                  <a:schemeClr val="tx1"/>
                </a:solidFill>
              </a:rPr>
              <a:t>, as a young girl from District 12, has never experienced the opulent lifestyle that surrounds the Capitol. While there </a:t>
            </a:r>
            <a:r>
              <a:rPr lang="en-US" sz="1600" dirty="0" err="1" smtClean="0">
                <a:solidFill>
                  <a:schemeClr val="tx1"/>
                </a:solidFill>
              </a:rPr>
              <a:t>Katniss</a:t>
            </a:r>
            <a:r>
              <a:rPr lang="en-US" sz="1600" dirty="0" smtClean="0">
                <a:solidFill>
                  <a:schemeClr val="tx1"/>
                </a:solidFill>
              </a:rPr>
              <a:t> wonders “What </a:t>
            </a:r>
            <a:r>
              <a:rPr lang="en-US" sz="1600" dirty="0">
                <a:solidFill>
                  <a:schemeClr val="tx1"/>
                </a:solidFill>
              </a:rPr>
              <a:t>must it be </a:t>
            </a:r>
            <a:r>
              <a:rPr lang="en-US" sz="1600" dirty="0" smtClean="0">
                <a:solidFill>
                  <a:schemeClr val="tx1"/>
                </a:solidFill>
              </a:rPr>
              <a:t>like…to </a:t>
            </a:r>
            <a:r>
              <a:rPr lang="en-US" sz="1600" dirty="0">
                <a:solidFill>
                  <a:schemeClr val="tx1"/>
                </a:solidFill>
              </a:rPr>
              <a:t>live in a world where food appears at the press of a button? How would I spend the hours I now commit to combing the woods for sustenance if it were so easy to come by? What do they do all day, these people in the Capitol, besides decorating their bodies and waiting around for a new shipment of tributes to rill in and die for their entertainment</a:t>
            </a:r>
            <a:r>
              <a:rPr lang="en-US" sz="1600" dirty="0" smtClean="0">
                <a:solidFill>
                  <a:schemeClr val="tx1"/>
                </a:solidFill>
              </a:rPr>
              <a:t>?”(54). </a:t>
            </a:r>
            <a:r>
              <a:rPr lang="en-US" sz="1600" dirty="0">
                <a:solidFill>
                  <a:schemeClr val="tx1"/>
                </a:solidFill>
              </a:rPr>
              <a:t>The most obvious connection to our modern society is the accessibility of food. </a:t>
            </a:r>
            <a:r>
              <a:rPr lang="en-US" sz="1600" dirty="0" err="1" smtClean="0">
                <a:solidFill>
                  <a:schemeClr val="tx1"/>
                </a:solidFill>
              </a:rPr>
              <a:t>Katniss</a:t>
            </a:r>
            <a:r>
              <a:rPr lang="en-US" sz="1600" dirty="0" smtClean="0">
                <a:solidFill>
                  <a:schemeClr val="tx1"/>
                </a:solidFill>
              </a:rPr>
              <a:t> seems unable to comprehend the lavish lifestyle that allows food to be served at the press of a button. She then tries to understand not only how she could spend her days in this type of society, but how the citizens of the Capitol spend their days.  She comes to the assessment that “these people” decorate their bodies and wait for mere entertainment in the form of a violent game at the expense of the poor. Collin’s first person narrative allows the reader to see (through </a:t>
            </a:r>
            <a:r>
              <a:rPr lang="en-US" sz="1600" dirty="0" err="1" smtClean="0">
                <a:solidFill>
                  <a:schemeClr val="tx1"/>
                </a:solidFill>
              </a:rPr>
              <a:t>Katniss</a:t>
            </a:r>
            <a:r>
              <a:rPr lang="en-US" sz="1600" dirty="0" smtClean="0">
                <a:solidFill>
                  <a:schemeClr val="tx1"/>
                </a:solidFill>
              </a:rPr>
              <a:t>) the inequality that is so rife in </a:t>
            </a:r>
            <a:r>
              <a:rPr lang="en-US" sz="1600" dirty="0" err="1" smtClean="0">
                <a:solidFill>
                  <a:schemeClr val="tx1"/>
                </a:solidFill>
              </a:rPr>
              <a:t>Panem</a:t>
            </a:r>
            <a:r>
              <a:rPr lang="en-US" sz="1600" dirty="0" smtClean="0">
                <a:solidFill>
                  <a:schemeClr val="tx1"/>
                </a:solidFill>
              </a:rPr>
              <a:t>.  In doing so, the audience should make similar assessments of our own society. But, perhaps Collins in lamenting the décor of “these people” is attempting to show us how pathetic the reader’s society has become?</a:t>
            </a:r>
            <a:endParaRPr lang="en-US" sz="1600" dirty="0"/>
          </a:p>
        </p:txBody>
      </p:sp>
      <p:pic>
        <p:nvPicPr>
          <p:cNvPr id="10" name="Picture 9" descr="File:Katniss volunte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648200"/>
            <a:ext cx="306359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56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Feminism</a:t>
            </a:r>
            <a:endParaRPr lang="en-US" dirty="0"/>
          </a:p>
        </p:txBody>
      </p:sp>
      <p:sp>
        <p:nvSpPr>
          <p:cNvPr id="3" name="Content Placeholder 2"/>
          <p:cNvSpPr>
            <a:spLocks noGrp="1"/>
          </p:cNvSpPr>
          <p:nvPr>
            <p:ph idx="1"/>
          </p:nvPr>
        </p:nvSpPr>
        <p:spPr>
          <a:xfrm>
            <a:off x="457200" y="1600200"/>
            <a:ext cx="4876800" cy="4525963"/>
          </a:xfrm>
        </p:spPr>
        <p:txBody>
          <a:bodyPr/>
          <a:lstStyle/>
          <a:p>
            <a:r>
              <a:rPr lang="en-US" dirty="0"/>
              <a:t>Belief in the social, political, and economic equality of the </a:t>
            </a:r>
            <a:r>
              <a:rPr lang="en-US" dirty="0" smtClean="0"/>
              <a:t>sexes.</a:t>
            </a:r>
          </a:p>
          <a:p>
            <a:r>
              <a:rPr lang="en-US" i="1" dirty="0" smtClean="0"/>
              <a:t>An </a:t>
            </a:r>
            <a:r>
              <a:rPr lang="en-US" i="1" dirty="0"/>
              <a:t>example of a marginalized group’s attempt to re-appropriate meaning.</a:t>
            </a:r>
          </a:p>
          <a:p>
            <a:endParaRPr lang="en-US" dirty="0"/>
          </a:p>
        </p:txBody>
      </p:sp>
      <p:pic>
        <p:nvPicPr>
          <p:cNvPr id="4" name="Picture 5" descr="rosi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567" y="1676400"/>
            <a:ext cx="337427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64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19800" y="1676399"/>
            <a:ext cx="2667000" cy="4419601"/>
          </a:xfrm>
        </p:spPr>
        <p:txBody>
          <a:bodyPr/>
          <a:lstStyle/>
          <a:p>
            <a:r>
              <a:rPr lang="en-US" dirty="0" smtClean="0"/>
              <a:t>How about this man’s?</a:t>
            </a:r>
          </a:p>
        </p:txBody>
      </p:sp>
      <p:pic>
        <p:nvPicPr>
          <p:cNvPr id="2050" name="Picture 2" descr="http://4.bp.blogspot.com/-Q98tRQyacxE/T7xgGeWHYFI/AAAAAAAAA0M/pJWJflayxlM/s1600/Christopher-Marlowe-W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5886449" cy="588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0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irlygamer.com.au/wp-content/uploads/2010/07/Disney_Femin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089" y="914400"/>
            <a:ext cx="5719611"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57200"/>
            <a:ext cx="3124200" cy="5668963"/>
          </a:xfrm>
        </p:spPr>
        <p:txBody>
          <a:bodyPr>
            <a:normAutofit/>
          </a:bodyPr>
          <a:lstStyle/>
          <a:p>
            <a:r>
              <a:rPr lang="en-US" dirty="0" smtClean="0"/>
              <a:t>Concerned with the </a:t>
            </a:r>
            <a:r>
              <a:rPr lang="en-US" dirty="0"/>
              <a:t>ways in which </a:t>
            </a:r>
            <a:r>
              <a:rPr lang="en-US" dirty="0" smtClean="0"/>
              <a:t>literature reinforce </a:t>
            </a:r>
            <a:r>
              <a:rPr lang="en-US" dirty="0"/>
              <a:t>or undermine the economic, political, social, and psychological oppression of </a:t>
            </a:r>
            <a:r>
              <a:rPr lang="en-US" dirty="0" smtClean="0"/>
              <a:t>women</a:t>
            </a:r>
          </a:p>
          <a:p>
            <a:pPr marL="0" indent="0">
              <a:buNone/>
            </a:pPr>
            <a:endParaRPr lang="en-US" dirty="0" smtClean="0"/>
          </a:p>
          <a:p>
            <a:r>
              <a:rPr lang="en-US" dirty="0"/>
              <a:t>inherently </a:t>
            </a:r>
            <a:r>
              <a:rPr lang="en-US" dirty="0" smtClean="0"/>
              <a:t>patriarchal</a:t>
            </a:r>
          </a:p>
          <a:p>
            <a:endParaRPr lang="en-US" dirty="0"/>
          </a:p>
        </p:txBody>
      </p:sp>
    </p:spTree>
    <p:extLst>
      <p:ext uri="{BB962C8B-B14F-4D97-AF65-F5344CB8AC3E}">
        <p14:creationId xmlns:p14="http://schemas.microsoft.com/office/powerpoint/2010/main" val="15423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dirty="0"/>
              <a:t>P</a:t>
            </a:r>
            <a:r>
              <a:rPr lang="en-US" dirty="0" smtClean="0"/>
              <a:t>atriarchal </a:t>
            </a:r>
            <a:r>
              <a:rPr lang="en-US" dirty="0"/>
              <a:t>ideology is the primary </a:t>
            </a:r>
            <a:r>
              <a:rPr lang="en-US" dirty="0" smtClean="0"/>
              <a:t>means by which women are politically, economically, psychologically or socially oppressed.</a:t>
            </a:r>
          </a:p>
          <a:p>
            <a:r>
              <a:rPr lang="en-US" dirty="0" smtClean="0"/>
              <a:t>Women as “other”: </a:t>
            </a:r>
            <a:r>
              <a:rPr lang="en-US" dirty="0"/>
              <a:t>she is marginalized, defined only by her difference from male norms and values</a:t>
            </a:r>
          </a:p>
          <a:p>
            <a:r>
              <a:rPr lang="en-US" dirty="0"/>
              <a:t>All of western (Anglo-European) civilization is deeply rooted in patriarchal ideology, for example, in the biblical portrayal of Eve as the origin of sin </a:t>
            </a:r>
            <a:r>
              <a:rPr lang="en-US" dirty="0" smtClean="0"/>
              <a:t>in </a:t>
            </a:r>
            <a:r>
              <a:rPr lang="en-US" dirty="0"/>
              <a:t>the </a:t>
            </a:r>
            <a:r>
              <a:rPr lang="en-US" dirty="0" smtClean="0"/>
              <a:t>world.</a:t>
            </a:r>
            <a:endParaRPr lang="en-US" dirty="0"/>
          </a:p>
          <a:p>
            <a:r>
              <a:rPr lang="en-US" dirty="0"/>
              <a:t>B</a:t>
            </a:r>
            <a:r>
              <a:rPr lang="en-US" dirty="0" smtClean="0"/>
              <a:t>iology </a:t>
            </a:r>
            <a:r>
              <a:rPr lang="en-US" dirty="0"/>
              <a:t>determines our sex (male or </a:t>
            </a:r>
            <a:r>
              <a:rPr lang="en-US" dirty="0" smtClean="0"/>
              <a:t>female); culture determines </a:t>
            </a:r>
            <a:r>
              <a:rPr lang="en-US" dirty="0"/>
              <a:t>our gender (masculine or feminine)</a:t>
            </a:r>
          </a:p>
          <a:p>
            <a:endParaRPr lang="en-US" dirty="0"/>
          </a:p>
        </p:txBody>
      </p:sp>
    </p:spTree>
    <p:extLst>
      <p:ext uri="{BB962C8B-B14F-4D97-AF65-F5344CB8AC3E}">
        <p14:creationId xmlns:p14="http://schemas.microsoft.com/office/powerpoint/2010/main" val="421764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4000" dirty="0"/>
              <a:t>Questions </a:t>
            </a:r>
            <a:r>
              <a:rPr lang="en-US" sz="4000" dirty="0" smtClean="0"/>
              <a:t>Feminist </a:t>
            </a:r>
            <a:r>
              <a:rPr lang="en-US" sz="4000" dirty="0"/>
              <a:t>theorists ask…</a:t>
            </a:r>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a:t>How is the relationship between men and women portrayed?</a:t>
            </a:r>
          </a:p>
          <a:p>
            <a:r>
              <a:rPr lang="en-US" dirty="0"/>
              <a:t>What are the power relationships between men and women (or characters assuming male/female roles)?</a:t>
            </a:r>
          </a:p>
          <a:p>
            <a:r>
              <a:rPr lang="en-US" dirty="0"/>
              <a:t>How are male and female roles defined?</a:t>
            </a:r>
          </a:p>
          <a:p>
            <a:r>
              <a:rPr lang="en-US" dirty="0"/>
              <a:t>What constitutes masculinity and femininity?</a:t>
            </a:r>
          </a:p>
          <a:p>
            <a:r>
              <a:rPr lang="en-US" dirty="0"/>
              <a:t>How do characters embody these traits?</a:t>
            </a:r>
          </a:p>
          <a:p>
            <a:r>
              <a:rPr lang="en-US" dirty="0"/>
              <a:t>Do characters take on traits from opposite genders? How so? How does this change others’ reactions to them?</a:t>
            </a:r>
          </a:p>
          <a:p>
            <a:r>
              <a:rPr lang="en-US" dirty="0"/>
              <a:t>What does the work reveal about the operations (economically, politically, socially, or psychologically) of patriarchy?</a:t>
            </a:r>
          </a:p>
          <a:p>
            <a:r>
              <a:rPr lang="en-US" dirty="0"/>
              <a:t>What does the work imply about the possibilities of sisterhood as a mode of resisting patriarchy?</a:t>
            </a:r>
          </a:p>
          <a:p>
            <a:r>
              <a:rPr lang="en-US" dirty="0" smtClean="0"/>
              <a:t>What </a:t>
            </a:r>
            <a:r>
              <a:rPr lang="en-US" dirty="0"/>
              <a:t>does the history of the work's reception by the public and by the critics tell us about the operation of patriarchy?</a:t>
            </a:r>
          </a:p>
          <a:p>
            <a:r>
              <a:rPr lang="en-US" dirty="0"/>
              <a:t>What role the work play in terms of women's literary history and literary tradition? (Tyson)</a:t>
            </a:r>
          </a:p>
          <a:p>
            <a:endParaRPr lang="en-US" dirty="0"/>
          </a:p>
        </p:txBody>
      </p:sp>
    </p:spTree>
    <p:extLst>
      <p:ext uri="{BB962C8B-B14F-4D97-AF65-F5344CB8AC3E}">
        <p14:creationId xmlns:p14="http://schemas.microsoft.com/office/powerpoint/2010/main" val="3884449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rgaret_atwood_202x113"/>
          <p:cNvPicPr>
            <a:picLocks noChangeAspect="1" noChangeArrowheads="1"/>
          </p:cNvPicPr>
          <p:nvPr/>
        </p:nvPicPr>
        <p:blipFill rotWithShape="1">
          <a:blip r:embed="rId2">
            <a:extLst>
              <a:ext uri="{28A0092B-C50C-407E-A947-70E740481C1C}">
                <a14:useLocalDpi xmlns:a14="http://schemas.microsoft.com/office/drawing/2010/main" val="0"/>
              </a:ext>
            </a:extLst>
          </a:blip>
          <a:srcRect l="21544"/>
          <a:stretch/>
        </p:blipFill>
        <p:spPr bwMode="auto">
          <a:xfrm>
            <a:off x="9525"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0" y="1981200"/>
            <a:ext cx="2895600" cy="3611563"/>
          </a:xfrm>
        </p:spPr>
        <p:txBody>
          <a:bodyPr/>
          <a:lstStyle/>
          <a:p>
            <a:pPr marL="0" indent="0" algn="r">
              <a:buNone/>
            </a:pPr>
            <a:r>
              <a:rPr lang="en-US" b="1" dirty="0">
                <a:solidFill>
                  <a:schemeClr val="tx1"/>
                </a:solidFill>
              </a:rPr>
              <a:t>you fit into me</a:t>
            </a:r>
            <a:br>
              <a:rPr lang="en-US" b="1" dirty="0">
                <a:solidFill>
                  <a:schemeClr val="tx1"/>
                </a:solidFill>
              </a:rPr>
            </a:br>
            <a:r>
              <a:rPr lang="en-US" b="1" dirty="0">
                <a:solidFill>
                  <a:schemeClr val="tx1"/>
                </a:solidFill>
              </a:rPr>
              <a:t>like a hook into an </a:t>
            </a:r>
            <a:r>
              <a:rPr lang="en-US" b="1" dirty="0" smtClean="0">
                <a:solidFill>
                  <a:schemeClr val="tx1"/>
                </a:solidFill>
              </a:rPr>
              <a:t>eye</a:t>
            </a:r>
          </a:p>
          <a:p>
            <a:pPr marL="0" indent="0" algn="r">
              <a:buNone/>
            </a:pPr>
            <a:endParaRPr lang="en-US" b="1" dirty="0">
              <a:solidFill>
                <a:schemeClr val="tx1"/>
              </a:solidFill>
            </a:endParaRPr>
          </a:p>
          <a:p>
            <a:pPr marL="0" indent="0" algn="r">
              <a:buNone/>
            </a:pPr>
            <a:r>
              <a:rPr lang="en-US" b="1" dirty="0">
                <a:solidFill>
                  <a:schemeClr val="tx1"/>
                </a:solidFill>
              </a:rPr>
              <a:t>a fish hook</a:t>
            </a:r>
            <a:br>
              <a:rPr lang="en-US" b="1" dirty="0">
                <a:solidFill>
                  <a:schemeClr val="tx1"/>
                </a:solidFill>
              </a:rPr>
            </a:br>
            <a:r>
              <a:rPr lang="en-US" b="1" dirty="0">
                <a:solidFill>
                  <a:schemeClr val="tx1"/>
                </a:solidFill>
              </a:rPr>
              <a:t>an open eye</a:t>
            </a:r>
          </a:p>
          <a:p>
            <a:pPr marL="0" indent="0">
              <a:buNone/>
            </a:pPr>
            <a:endParaRPr lang="en-US" dirty="0"/>
          </a:p>
        </p:txBody>
      </p:sp>
    </p:spTree>
    <p:extLst>
      <p:ext uri="{BB962C8B-B14F-4D97-AF65-F5344CB8AC3E}">
        <p14:creationId xmlns:p14="http://schemas.microsoft.com/office/powerpoint/2010/main" val="7264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2.bp.blogspot.com/-bK3NNAwJwjU/T6romUBpMDI/AAAAAAAAACI/3LwXKDb3y-I/s1600/small_ArtemisiaGentileschi-Judith-Slaying-Holofernes-161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81682"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67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artoflegendindia.com/images/images_big/pobjb005_blue_fl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450"/>
            <a:ext cx="5638800"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8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98322"/>
            <a:ext cx="5559425" cy="1073278"/>
          </a:xfrm>
        </p:spPr>
        <p:txBody>
          <a:bodyPr/>
          <a:lstStyle/>
          <a:p>
            <a:r>
              <a:rPr lang="en-US" sz="4400" dirty="0" smtClean="0"/>
              <a:t>Post-Colonialism</a:t>
            </a:r>
            <a:endParaRPr lang="en-US" sz="4400" dirty="0"/>
          </a:p>
        </p:txBody>
      </p:sp>
      <p:sp>
        <p:nvSpPr>
          <p:cNvPr id="3" name="Content Placeholder 2"/>
          <p:cNvSpPr>
            <a:spLocks noGrp="1"/>
          </p:cNvSpPr>
          <p:nvPr>
            <p:ph idx="1"/>
          </p:nvPr>
        </p:nvSpPr>
        <p:spPr>
          <a:xfrm>
            <a:off x="457200" y="1600200"/>
            <a:ext cx="4876800" cy="4876800"/>
          </a:xfrm>
        </p:spPr>
        <p:txBody>
          <a:bodyPr>
            <a:normAutofit/>
          </a:bodyPr>
          <a:lstStyle/>
          <a:p>
            <a:r>
              <a:rPr lang="en-US" dirty="0" smtClean="0"/>
              <a:t>The East is “created” by      the West.</a:t>
            </a:r>
          </a:p>
          <a:p>
            <a:r>
              <a:rPr lang="en-US" dirty="0" smtClean="0"/>
              <a:t>“other” or “</a:t>
            </a:r>
            <a:r>
              <a:rPr lang="en-US" dirty="0" err="1" smtClean="0"/>
              <a:t>othering</a:t>
            </a:r>
            <a:r>
              <a:rPr lang="en-US" dirty="0" smtClean="0"/>
              <a:t>”</a:t>
            </a:r>
          </a:p>
          <a:p>
            <a:r>
              <a:rPr lang="en-US" dirty="0"/>
              <a:t>the post-colonial identity </a:t>
            </a:r>
            <a:r>
              <a:rPr lang="en-US" dirty="0" smtClean="0"/>
              <a:t>    of </a:t>
            </a:r>
            <a:r>
              <a:rPr lang="en-US" dirty="0"/>
              <a:t>a </a:t>
            </a:r>
            <a:r>
              <a:rPr lang="en-US" dirty="0" err="1" smtClean="0"/>
              <a:t>colonised</a:t>
            </a:r>
            <a:r>
              <a:rPr lang="en-US" dirty="0" smtClean="0"/>
              <a:t> people</a:t>
            </a:r>
          </a:p>
          <a:p>
            <a:r>
              <a:rPr lang="en-US" dirty="0" smtClean="0"/>
              <a:t>Franz Fanon</a:t>
            </a:r>
          </a:p>
          <a:p>
            <a:r>
              <a:rPr lang="en-US" dirty="0" smtClean="0"/>
              <a:t>Edward Said</a:t>
            </a:r>
          </a:p>
          <a:p>
            <a:r>
              <a:rPr lang="en-US" dirty="0" err="1"/>
              <a:t>Gayatri</a:t>
            </a:r>
            <a:r>
              <a:rPr lang="en-US" dirty="0"/>
              <a:t> </a:t>
            </a:r>
            <a:r>
              <a:rPr lang="en-US" dirty="0" err="1" smtClean="0"/>
              <a:t>Spivak</a:t>
            </a:r>
            <a:endParaRPr lang="en-US" dirty="0" smtClean="0"/>
          </a:p>
          <a:p>
            <a:r>
              <a:rPr lang="en-US" dirty="0" smtClean="0"/>
              <a:t>Purely western way of   seeing the world</a:t>
            </a:r>
            <a:endParaRPr lang="en-US" dirty="0"/>
          </a:p>
        </p:txBody>
      </p:sp>
      <p:pic>
        <p:nvPicPr>
          <p:cNvPr id="2052" name="Picture 4" descr="http://graphics8.nytimes.com/images/2009/07/02/arts/03yink_600.jpg"/>
          <p:cNvPicPr>
            <a:picLocks noChangeAspect="1" noChangeArrowheads="1"/>
          </p:cNvPicPr>
          <p:nvPr/>
        </p:nvPicPr>
        <p:blipFill rotWithShape="1">
          <a:blip r:embed="rId2">
            <a:extLst>
              <a:ext uri="{28A0092B-C50C-407E-A947-70E740481C1C}">
                <a14:useLocalDpi xmlns:a14="http://schemas.microsoft.com/office/drawing/2010/main" val="0"/>
              </a:ext>
            </a:extLst>
          </a:blip>
          <a:srcRect r="33802"/>
          <a:stretch/>
        </p:blipFill>
        <p:spPr bwMode="auto">
          <a:xfrm>
            <a:off x="5245443" y="609600"/>
            <a:ext cx="3783227"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BDAAkGBwgHBgkIBwgKCgkLDRYPDQwMDRsUFRAWIB0iIiAdHx8kKDQsJCYxJx8fLT0tMTU3Ojo6Iys/RD84QzQ5Ojf/2wBDAQoKCg0MDRoPDxo3JR8lNzc3Nzc3Nzc3Nzc3Nzc3Nzc3Nzc3Nzc3Nzc3Nzc3Nzc3Nzc3Nzc3Nzc3Nzc3Nzc3Nzf/wAARCADCAQQDASIAAhEBAxEB/8QAHAAAAAcBAQAAAAAAAAAAAAAAAAIDBAUGBwEI/8QAOxAAAgEDAwMCBQIFAgUEAwAAAQIDAAQRBRIhBjFBE1EHIjJhcRRCFSNSgZFisSQzQ6HBFjVTcmNzgv/EABkBAAIDAQAAAAAAAAAAAAAAAAECAAMEBf/EACURAAIDAAICAwEAAgMAAAAAAAABAgMRITEEEiJBURMyYRRCcf/aAAwDAQACEQMRAD8AiYUYEbfepONSRgU2t028nvT+FCxriyfJqOGLcME0vEPl24yaMowuDzQjDeqKVCMNHBgEtTyFAFHjNFU5ODS0YLH2oMAGTOPIFGCnIpUKc0sqE0yFaORryDS6KTljRQjLilwCUCY80wMFFTgCnCIVX71yNCMeTThAcc0yGwCKcdqVQYNBOcUooI5NXRFwZ6t8unzMOCEJrKtNlcXDSAZwxJrWtTiM1jMij5mQgVj+99JuitxwQTnPmmzUa/GzeS1mb1Ajxc5FLj1YxvI71Vx1PZwAKCOPApzH1haTJsLAVS6p/hu+P6TsglYblfbx2olveucrKuGXz71F/wDqWxIwXFNbjX7LBCyYNL/Kf4HIlhmuFlwCwzTLUrkGWCzXlmO4/ioJ9YgSMyiQYH3ppBq8d9rtuYWONmMGp/JopsSSLiRlFwe1IsecHvSyNujGO9EZeckVU0YZLk4OV4HIoYzmjrxzQ2YPBqCNDcRnd270oIipw1L42gv3AFLApcRCSPx3FETBrtOMZopTavFOCvNAjPbvQ1gwZGM4JWiqpH4p6RtByO9JsBg4oojQ32Z5xQpTbmhUBhGQx8insS5+VaThXGBTuNMcg1JdmkRCO82Bwo7ml1HzfTilQAFOO9EJ+YAZoAaFo0LN24p3EhPGKLbpnFO0QAjFQmHETxijquw80qgwftRiOeKJMCBTkYFL7cDOOaNCv+acEBeeKZImBINwPzDFcurwQyJEMb27CnkahlGfNUTqC9lj6oSDcT2KgVYov6GjFN8lsW7kjbDMgosurtC+GCkCiWGgXV+wnnJijPPPerJaaJY2ygekHYeW5q2FM5EnOqPXJW112SYbY7V2z/p4qE1fSG1Uln045Pk1pf6aADCxqo+wpGWyU8ocfar/APjv9KP7Z0jGpuicMWOmuw9g1ct+jNODBru1uYT9uRWuOjRHEgwPemd7e2dsm65mjQf6iKDra+xldJlIXoPRp419KUFj7nmk5fhlauRhz/mpuTW9CubkW1u++du3pCnizahaOvoxNLHns/cVS4yT7LP6y+ymy/C9CSqzNs9s0ncdAwaIkN8srM6vg8+Ku2rdT2WkGP8AiOYt54FMdW1zTdW01Vs7lJMv9IPNK9z7J7SZFxoNoI7GjFMjsa7gLGFHilEIHnNZWFiJj/waNsxxSo5PNGYY71BGIgiJWZv8e9CACOYsF2q4zj710hZGVM5wcml5nTICsvH3oiBdoI5obR4oK6kHBBo4AxmgQQkTwKTZPYUsTmuYyaIGhsIxQp1tUeKFTQYR0KAnNOkA4pG3TjBHNOUXIxRk+TSjjgDmjRJuOSKGwt3p3GgAGBzSkwURMAYpxEPmGaKq7e1HU7clRUIHXBZsHsaNj37VyJAASf3GjyqFFOkAUiAzx2pf0Cx7/ekLQFl5pa9leGHbAu+Z/ljX708VoGCS5CSJbQj1Llhwg8fc080zpy2huTf3iLNet+4jhfsKX0LSFsIjNMfUu5OZHP8AsKlq31VJLWZpz3hA+w4oUWSRIhl2Aqpde9WSaBpYktlAnlOI93+9aNFUXJlpuru3tIzJczJGo7lmxScF4t3EJbRfUQ9mPArAbDUtR6q6msre/uHdZJQWUHAwK9C20MdvAkUShUQYAFAadfqMdUMcFlLd38mIoVLELxXnXqvX5dY1CWYkpApIjQHxW5/E1pF6NvjCCTgZx7Zrzfc8o3nijiLqIp8m0fC/QYrHQo7+eIG6ufnDnuF8Crje3cdlZzXc5/lxKWNMOmJYrjp7TmtyDGIFHHvTTr4svSN/sPzbR2qjjRZa5GJdS6zc6/q0lw+5t77Yk9h4rSekeibez0cNeKTezDcWz9H2qifD3T0v+qrYTY2QgyEHyRWs9U69b6Hpjzs49UjEaZ5JoT54LG3mFd067Wa5u7IuGltZNpPuKkEGOao/QDz3eqahqEhO2Q/MT2zUtrXUItyYLPDv2L+BWKyv5YibiJu91C2skLzSKp8DyarOo9XOystnHt/1NVbubia4kLzuzMfekc/Y1FWkVyY9fWdQkJJuGGfakv1t0xyZ5Dn70iBRgmKbEIOI767T6LiQf3p7bdQ6nCQTNvA8NUcq5Hak4yXBJGMHFK0MWm16sBYC6hx7spqw2V/b3iboJAw9h3rNm7Ua0uZ7KYSwMVYePBpXBMhqmB7UKr+n9T20tqrXBCSdiKFVerGJmFec06RQabxjAzThOe1GXZeg6pgY4pYKRg0kVJwAcYOacJzQIHGT37UdVJ8UIxkYpZMLwKZIAeOM5A8Ud0Bbn2o6eKDMCcVYkJ9gChBu7Ac0t08pvJpL6RcKp2RA+3vUZqd5DHa+l6qqZGCbs8CpS01rTYmj02wlWedV5WM5x+avqS0SzWuCf3ADLEADuTVa1TrKyh1KDS9PIubyZtuF7L7k1Tfiz1HqFhJBp1vOYjIm6TYcce1QXwdgF31VLcTZdoYsgk+TW3dWiRr41m4Q2w4eY75Pv2FYZ8Xb2SfquWFmOyFAFX2reFOaxz40aI8WoxarEu5JhsYDvmjqXYav8indA3Udr1hp8sxwu/bn7mvSJnjjj3vIqr3JJrzhofSGq38iTgG2QEMHbg1ptvY3Jgjjvr2WfaMd+DWezyYxfBsl4/8AR6WbWte0mW0mtJCbgSKVKoM1jzdDXFzdyPHmO3LEoD3ArR4reGLGyIA0aadIIy8hCj3rJLypvour8eECs6ToupaTZfo7a8cRA5Az2o1xpV/cLi4uWkXOSrHgipZL/wBZv5cTlSfqIpyo3HmqHZN9stcY50I6ZodpOi3FpAsbgY3KMEVW+rek/wBfeuslxJ62z+WCeKvOgSrFcTWn9Xzr/wCaPrlmrTW12P8ApP8AN9xWmr5LUzm2bGRltw0Wi6RHpdplZT/zW85qvsh/vWva50zZ6wDKmI5scMPNUvUOj9RtQWVRIv8AppvRoT30qBXjJom07s0/uLKeByssTKfuKbMh3ZwaArE8ZNKYohFcBoNATFd2KRhYKrqe+a6c4470VQFGCeTQwIfdxSZOTkdq6QRkZ4pNjj3oBOkkmhUbPdlZSN2KFP6E02uFc8ePvRmnjj78n7VHhL+7kAiHoQeWPc1K2tsIV2gbm8k1S4Nst9kgiXErf8uFiPGeKTuJ9SyBBbLjySalFGCBSm0cZplWge7If1L1MGQuPfbTiKRpANt0yt7NUkF+3H3rjWcMy5ZBn3plWhPZiMbXqAMJFcfeuJJe3d+liFCl13O4PYU5SD0k25yAeM0v0+gOuXpf6gqhc+1PGtfYPZmffFnU1spIdGtPlEa75WHcmrD8HNE/S6M2pzjM902Qx7haoHxTWT/1hfB/YbfxWufDa8gu+k7IwsP5a7GHsRWtRUUF7hn/AMbbWROobe5IPpvCAD9xUb8I9Xg0vqZ47lwiXEe0Me2RWn/EGLSNS00Wl4wa5J/k7e+azy06WsNDi/VXge6uxzHEtLO2MVhdVH2jjNO1fqmO2+SyjMr+WHYVBpJ/Ez615L65ByFPZTWe6h1rq1jNiTSvSh9iD2qe6b1+01grLaYiuQf5kJPcVktdkkXVKqDxdlyVwBjsPYUQsSTQPPPg0APtxWPk1oN4znjzURdzxFZb69fbZwfSD+41KnJGMVQdbabqjqm16asWK2iPmYp7eatqrc3hVdZ6IQn6p1fWbv8AT9P2xSHOBIRxVm0K71aCZbPWol3uMpKvY1oem9Oabp2lpYW1uioq43Y5J981XpbcJcSW8oy0LfKT3xWi6n1jwjNTd7y5YiJPQ1WymPClih/vVgvkEkTofpYYNU7qt5I9EuZoWxJFh0PsRQ6S68sdbto4LqRYbwABkY4zQo3BPJ7J+wLxf8PKDlfpb3FPGbvnn81wEMQQQfbFJysOw81pWGQZ3Fna3Dn1oUb+1Qup9J6fcgmH+U/2qy+nnkCm08bZ47UrSYTNdY6Su7FTJEPVjHcjvVbkQqxUjBFbUoJUhu3sar3UfTEN7C01ogSYckDzVXqEzFzn5F711gqoCx5ouoBtPkaOVT6ucbaY5ndi0owD2Wp6hFZ7pUX5eTTKa8mKkqhpVkIOO2aSdQBgOaZJIBHZDEmXIYntQp76ee+DQp/ZAw3xRilkBz3pOLBXg0qpqp9jhsEmki88LFnG+P3HilxyOaOox3HFTCATE0eVbg9iPFcspnDtaz8SLyD/AFCkCf0U4dQfQc4Yf0mnN5AZohLFxNH8ykeR7UUgD30twogilt7xLqH6gNrL/UKWs5RcW6Sr5HI9jSkxCqWPZRmrUKUfrvpS66p1eK502LZNtxNuPFTHSXRl903pk0c17lZDuKL4NWnp0M1l67D5pWJ/tT3UX2WjsewGat9djyRWPcRnUkYuOoJX7pbLsXPPzHvXbeNzdXFzMPp4TPgUbSAXjuJz3lmY/wBqezj+VjHdgP8AvXPnzLDow+MNJqy6etNR0h01CFXNwvcjlR9qwvqvQrzoXqQSwbvRDbon8MvtXpeELHCg4AVRVA+Kg0nWdAmg9eI3kHzx8859q2wjGMTnym3LRroOppq2mQXcZ4dfmHsakywArLvhbqwjuJ9LlfGfnjBP+a0syKv1MMe9c+6HrI6dE/aI31rUE03Srm7Y/Qpx+ah/gbpjXM+oa/OCWlcohP55qF+LGpiGwt7CI/NKdzAe1O+nOs4Om+mbLTrPas23c7N7nmtFHwWmLyp68NvHeqprKY12Qjs0QJ/NE6J6s/jamGfHrDkEeRRr+VZtYu2/oAQVotmnBlXjczWEB1UMdP3x/wDxmsZ0Dp++1e5325aKNTzL2/xWx9V5fRJ4F4abCD+5pz0506tvZQQqgSFFGf8AUay0yeYjT5CTfJD6Va31pbrBHdSyso5J5qRNlq0ihvUYVbIbaC3AWJAMeaPJ9PHerlW+2zL7fhU0TXLQblb1B7Gl4NdXeI9QiaGTtk9qnkkbHzCmt9ZW17GySxjJHBqOvOmHdE5FMib4XGDyD703iuXWT0bhdrH6W8GoRbi56evhDcFnspDhSedtWC4jjuYOMc8qwpQYVXrXp5LuFr63jH6hByMdxWaTocnOcjg1tttP6qtDLzKnBB8is1620oafqRliXEE5yMeDU7CVNj4NN3H2p3KOcYpvJ+KhBAnBxQoHOaFTSG3rMFHcinEFyuPmIH5NQ6pPORvJQH9q8mnaaS23JhmY+5zVTb3hF6rX2yWFwoA7H8UujBgM+fFV6S0eE/JJNE3gMOKWttQkjlENzxJ+0+G/FFTa7BKr7TJ5o0kjaFuQwxQ0aR3gaOT64WKn8U0guC0mT/ijwTiDWyucLcR5A+4p09KWsH9mRBfS2+cK43qKNqsmyylPv8o/vTa8Po31pcgnlijf3o+pH1Gtof65l4/FXRFZZrGMQ2kUY42qKZ9US+joly+eyGpFOwAqvdfS+noMi+XIUVc+ICQ5kV7SU9LTrceSuTTm4H8nIPZgf+9JWyhYY1H7VHFHZgysp7Ec1ypP5addLY4SnXWttpmhBocgyp9Q8DFebtW1m7urp5DI4Uk4r0JBqumSaO8GubXjiGBu/cKyDrnqDS9YY6foejJGsbYWVF+Zq21STRzLK2nhTtL1KTT9ShvIydyNk/cVfupuuba4tLEWJYneJJQOO3ioHpDpR9U1Jo9UiktrYRli5XHNW3QOi9Js2ea5Ju9xOxSvAFC2de6y2mFvSIGz0fW/iHqs15bRbIE4DP2H2FMer+jNV6aCS6hNE6ucDY+SK1VDqlnp7WOgRJaxH6W7Yqj6r0H1LqMjS3d7+ocnOGehC+H/AIGfjWN/p34SanJbanukc7YwcZ8/atOt5suxkz60zF2+1UPo7pmbQEabU4yZQ/yKvar/AGcO1WmkYNI/t4HtVF1ibxF9HjuHLEZbUX2qWVu3KKxkYfirQ21RtXgDsKg9HXfr0rf0Q8VPMoB5q2hFPkP5CLZ7iknfwaXcjHFNn5ORWlmY4e9EOM10+9JMcHNK2QaaxYx6haPC+M4+U/eojpi6k2zaddH+bbn5c/uWp0tuPFQ+sIlrd2+oIuGDbHx5BpGNo4v4zG63MP1J9Q9xUP1faJqPT8kqYLRDeMeKsLqGAYfSRUPqVlNHbXJtDuWRDuiP/ik/2QyGXhQabP707nUq7qwxgkY9qbvwKgw1IdjkYxQpTcRwO1CgQ9D2Yt4F22dsZm/rNP1kvyOIEA9qcW2wSvCigbBzStpIJt/+lsYrWooplJ7yMJnZ1K3tjuX3WqR1bYel6c1pIfR3ZX3Q+1adtH5qK1vQrfVbVoj8jnkMPehKvQxswomka1FNGRcArPF8rr7031bUZTcxXyZHoMCAPbzSF7pc+k6+8c68SRjDeGxR5EDRyRsMhlNZnH1Zbwyxa3q8MenWc6sGLyKQM040zURqvUNtHEhEcKGRz96o9snr2NuZCT6Z4FXf4eWv8u8vnHDttQ/YUYt6LJF2inDzGMdwM1VviBOWawsx/wBSUEj7CpjRX9Y3Fxzh3IX8Cqv1NOt31UFBylrDj/8Ao1fZL4kpjsw6EDj2FE4yc+ai9X1uy0mAyXcwU44XPJrNeoviBd3rNFp+YYu27ya58apTfB0ZXRrXJd9ensbKN4r2ZDbtkgbuVNDofSdMisf1sCLK8zEhzzxnisVuLua5cvPK7sfLHNWHpLq+60IiFgZbYnhPI/FaX4zUeGZ4+TGUuUblNDHKmCo2+QKEUccShY0Cge1QGmdVWt7AJGjkiyP3CpFNYsiMiUVhlCSfR0o/JaiTjbnFLKxznNQzazZr+/8AxSL68mCIEZz34FD1Y3qWBnUqRIBt85qpXPWWm6TqU1ncSH0x9JHiqr1F17IpkgtkcSDg7uMVndzdyXM7SzMWdjkk1pq8ZvmRi8jyFDiJ6J6S1yz1LXJ2splkVoQePFXL1Bg5rzn8JtRay6vgj3YS4Uo1egw/bNa1BQ4Rz5WOfLDu/fApux8dqOzZOKRkkRTk8AUwp3YSOKRlUrzT63t57hQVX009zTk6XFtzIxY0VBsHskQJYd+B/em2oxJdWkkR7svH5qwSaXa45Uj+9Rt7pogQyQvkLyVJpJVyRFJEZpMzz2KCT60+Vh+KXmkWGJ5JCAiDLVHK72t8ZostbTDkD9poX8TaijRhisZHb+qqW8LEZRqskcmqXjRqQhclRUbJ2qw9UWf6e59YLjHyNUA4z+Km6Nghn7UK4wwe1CoDD05ZHN9cjwMUewO29uYj7gikbX+Xq06n/qICKdQxsupSSY+VkAzWxFDHhXmgBjzRSxzXVOeKsQhWfiBbK+lLdADfC45x4NUYOWGSfFaf1Ham80O7hUZYpkD3IrLYzlAOxXhhWW6JfB8CN0Bb2rCPgnhR9zWjaZt0zpOML9Qjwf8A7GqDEgutXsbfGRuLsPsKtU1073tnpo+iaTcR9hVcOAtFmsymnaRvkOBFGXY/2rA9U69kja8NombiaZiZG8DPFbB8Rr7+H9HXzhtrOmwV5imbJrQoprkVNroVv9Qur+Yy3czOx9zxTTmjKrSOqIpZmOAB5q/9J9Dlgl5qwwO4iP8A5qSlGtFlVMrpYVvQOlNR1lw0cZjh8yPwK1Dp7onStLVZJYxPOO7PyKlrF7UD0opoIo4+5LAAVzU9e0DTYo3e+/USBxuWPtiscp2WvF0dSNdNC61kj+mtimwQpj2C02bSbZ5UQWjb3+kBe9dHxL6fhAXT7CWZseEqLv8Ar7V7nUYLnTtJZUjUjDjvRVGdsP8Ae5/4xJwaCUOf4e3H2rqiG3l9JoRG+OQVxgVWNS+JnVFsm6TTljX3xmqzd/EDVr155JRHmZNpOPp/FO/HTXDIrL9+RaeuOkbXVLCW+s41S7iXcdvZxWLSR7WI/wA1t3Sep3GpdIzPL80qo6A+/FZf0rosmvdTwacUO1pCZSB2UHmjRFp4zL5qXYn0rpup3WqwS6bE5eJw2/HAr0XYXJmso2f5ZMYbI81MaNoenaNapb2VrGiqMZC8mnzW0DDBiXH4rS4ac1SSIMukURdmzinOm2Hq4ubod+UQ+KbzWaPrccCE+kq73Xxmp4kAYA4oxhySUgKSBgcCkrieOBC0jceB7115BGjMxACjJJqPst1/ObqX/lA4jQ/707/0Kg3/ABN3yP5UXj3NGSxi/eWb3yafMf8AFEJAqKP6TSNm0izZSBHgH2qJvdGmgX1LNt4XnYashYbaJuUDLECklXFkUmZX1HaLewNKqHH0yrj6TWb3UD20hRwcA/Ka2rUoYk6guYFwYpoQ7AeDVK6h0P0yzBS0LHg47VjkvV4aYvSgEHPFCpKbSZQ59Igr4zQqeyDh6QWNGlSQj5lGAacrxSKdqVGK2rozM4c5owIUEnsKFI3rFbG4Yd1jJzUbBglaXy3LSKP2nH5FRGq9K2F6zzozQSkEkr2qH6e1aOa3WWCUFwcOD3p/q/UsNtaNvYKSO2eTVLsW4yxRf0VHplS/Ud2JOTaIY8/cmpZgzdVRyIT/AMPBn+5qJ6CLS3GrXcnDTXHb2FTdgC+uak5/btX/ALVU2tZYQHxauppumVDk49XkViLnmvQvXWm/r+lryNRl0XeP7V57kGDjHNW1dCvsvvw20KKZf4ncKHYNtjB8fenHV3Us5upNPsGKIh2uVHJNRPQ3VcWjj9HegiFmyHH7atH8K0y+1Yarp9zE5bkxk8Z96pnqnskdTxpQ9UkynJpWrTxFxHLs74JPNS3T/Sxn/wCI1TKRg8IT3q6xWt05wZY0XztpV7SzhG65uQcf1NgUsr3mI6EYVx5bG1slhZLst4VGO21eaWkuLk7Ba2zHJ5JGMU0u+qNA0wFTOrMPCDNQ118TbNMi1tXb2zxVajZLpDS8qmP/AGRbJIrudCklujIRghqpl50LfSXMssGxY2bIXPao+6+J1+/EFsiD7mmDfEPWyDh0H9qsjVcujJZ5tLNH6etF6Z0CWO9mTIDOcn3HanfwP0+B4NS1hox6k85WNiOy/asS1PX9R1Mk3VwzZ8DtWs/DL4haDpWi2uk3O63lT6nI4JJq+utx5kcvyb1ZwkbWDXN2T3FQMvUdo8BltpkZMZ3buKhrTqy2vrz9PbXaPKP2g1c7F9GRR/Sw6M/rXd/O3J9UoD9hUk3NUvpvVZrd72CcZYTsT+DU2+sptIVTmgrUguDD67LvSCxQ/PcPtIHt5qUhjSGJY0GAowKqNrO1z1bamQ8JCzAffirYXHfNGMk2LJZwHZqQllWNSzkKB3zR2cKpLHAHJNRKg6pMzk4tkOFH9VNKX4KkGa4uLpsW42R/1mg1grD+bK7HzzT3AVQqjAHak2pM/RtI2XRLRpGlQuJWGN+fFQd1G1vIba7XcrcKx7GrWTiojqiL1tIldcB4sOD+KrnBNDRkyoXPTsTzM0b7QfHtQp6t8ksaOHHzKKFZi7WXTQppZtOR52zICQ1G1eSSOGJ42xiUBvxSWlkQ3t1bEcBt6j8041ZN2nTEd1G4f2rYUj8eCOxpK9XdZXCjuYmx/iuWz+pbRPn6lBoXbbbaQnsVIo/Qq7MXtVAgDIzI4JBKnGea63LhnJcjyxzXAhgnu7c945T/AINJTSiJC7H5R/3rJPs0x6JzoY5S/HY/qMmpjSHH8V1X/wC6/wCwqC6RE9td3C3K7FugJYx+KlrRhF1DdxE49dA6/fFLq0DJ4KssLRyDKOpUivO3V2lSaRrd1ayLgByyfg9q9EQnA2ms7+MWiia0h1aMDfH8kn3FXVPkRmPUpFPNCcwyuh/0sRRWHNFNakLpIpruqou1b6UD/wC1Np7+7uDma5lf8sabmuVMQfZnScnJJJ+9czQoVMBoPFAUKFEgKGaFDxQIPItTvooWhS6lWNhgqGNPel9Yk0bXLW+DEqjjfnyvmoYGug8GhgGenri0a9WHVdNxmSMFk/qFIrdKvyzK0TjuGFOfh/cGbpTTXJBJhFWFreCbPqxK35FVutSAp4Ua/uXttTstQgJ9NMpIwHABqyR60dgLDPHBFP73TrebT5bcRKEccgCqRLHe6W5jKGeAHAx3AqqcHAdNSJfV9YnnEFrBlWuJAn9vNWeCNYLdIkGAoxWcT6osWr6ZcGNwiyENkds1e01OBl3FqkJr7BKL+h9nNRuo6gttIEAyT3xRbjVYwh9MEmqlrup7LiKIuBLM3nwKadi+gRj+k9cau+RsXFRWuazJ/DJ1AGGXB+9R0l+XmSK3BcD6n8U01lWvWgsIW2vI25j7Ac1n9m/ssxDm2cRW0SG3PCDxQpzBcCWMHcAV+Uj8UKTQlvv2/TX1vdj6G/lyH/apK5KvaSqSMFDVettUgutNe21EiGTGCT2B96idL183oltP1Ku0LbCQe4rU5iepaunLxLrTE2tlojsYfildXnC22wHlqpVjcyaNq0qB8Q3PzLnsGqWuLvOZriQAAZyTQ/qT1KXrKKnUl4o/dGrUhptkNS1hIWP8i3Akk+58CiXN2t5qV9qPaLG1SfIFS3SETQ6U08vEtw5cnzjxVM5cF0SdubSK5KMcoyfSV8CojUbVtP1G01ISs8aHZJnwDUx6ue1EfbNG0Uo3Kw5BrMpPSxrgkIpkcBlIZTyCKr/xFmhXpS8ExALjCA+TWay9Yatomo3MFrLuhVyFR+cVC6/1RqeukC9m+ReQi8Ct1db7MzZDNwaJXTzRa1pCgoV2uGjhAChQxXagDlChQqBBQoV2oQ4K6K55rpoMBv3wf1VZ+nobOVsSRA7QfIrR4qwHRJ5tN06wntG2TLjn3yfNaxadSSRRqL+Ejjl17VSrFF8gcC1DGKbXNhFcfNjB9xUQeq9Hkgcpexg7TjnzTjp3XrLVLQCG4RpEJVhnmnc4yB6tEbrejoYGjdQUbsQOQagYZb2wX0p4jNGOFde+Kv8AexieBl8+KrEimNyrjBFUWQXaHiyMOozTDZb2z7vdhgURdNXebi8AkmYeey1JllFNby7hjTMsioB7mqMHGj+nChIUKo5NR2leq1xPqEi8OdsI/wBNRWu60bl1t7MkRBsyP7j2qct7+3kgiMbqigYK+1BoJX9fe7tdTkW2bEbgPj2JoUNZv0nvmZOVAAzQpsByW7qID+A3hxz6Z5rMOn5HTVYtjsuRzg4zQoVZ9MYu/VDt/BQ245DDBzVe1SeY2duDNIQcZBY0KFLEgrfcaPIBxwO35q36fxYwAf8Axr/tQoVVYPEcr2FHT/mD8GhQqhdjmEdQ/wDvF3/+01FGhQrrVdGV9g8UBQoVaA55oUKFREBQoUKhAUBQoVGQ7QoUKhALQPehQoMBo0f/ALdb/ha0U82XP/xf+KFCsUux0ZE5PqPz+8/70+0KWSLVo/TkdM4+liKFCrGQ2vSJJGiXc7Hjya5qwHBoUKV9Coq9+7AthmH4NZ11RNKXwZXIz23GhQqssHMf/Ij/ABRskdiaFCh9kQke9ChQpg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DCAQQDASIAAhEBAxEB/8QAHAAAAAcBAQAAAAAAAAAAAAAAAAIDBAUGBwEI/8QAOxAAAgEDAwMCBQIFAgUEAwAAAQIDAAQRBRIhBjFBE1EHIjJhcRRCFSNSgZFisSQzQ6HBFjVTcmNzgv/EABkBAAIDAQAAAAAAAAAAAAAAAAECAAMEBf/EACURAAIDAAICAwEAAgMAAAAAAAABAgMRITEEEiJBURMyYRRCcf/aAAwDAQACEQMRAD8AiYUYEbfepONSRgU2t028nvT+FCxriyfJqOGLcME0vEPl24yaMowuDzQjDeqKVCMNHBgEtTyFAFHjNFU5ODS0YLH2oMAGTOPIFGCnIpUKc0sqE0yFaORryDS6KTljRQjLilwCUCY80wMFFTgCnCIVX71yNCMeTThAcc0yGwCKcdqVQYNBOcUooI5NXRFwZ6t8unzMOCEJrKtNlcXDSAZwxJrWtTiM1jMij5mQgVj+99JuitxwQTnPmmzUa/GzeS1mb1Ajxc5FLj1YxvI71Vx1PZwAKCOPApzH1haTJsLAVS6p/hu+P6TsglYblfbx2olveucrKuGXz71F/wDqWxIwXFNbjX7LBCyYNL/Kf4HIlhmuFlwCwzTLUrkGWCzXlmO4/ioJ9YgSMyiQYH3ppBq8d9rtuYWONmMGp/JopsSSLiRlFwe1IsecHvSyNujGO9EZeckVU0YZLk4OV4HIoYzmjrxzQ2YPBqCNDcRnd270oIipw1L42gv3AFLApcRCSPx3FETBrtOMZopTavFOCvNAjPbvQ1gwZGM4JWiqpH4p6RtByO9JsBg4oojQ32Z5xQpTbmhUBhGQx8insS5+VaThXGBTuNMcg1JdmkRCO82Bwo7ml1HzfTilQAFOO9EJ+YAZoAaFo0LN24p3EhPGKLbpnFO0QAjFQmHETxijquw80qgwftRiOeKJMCBTkYFL7cDOOaNCv+acEBeeKZImBINwPzDFcurwQyJEMb27CnkahlGfNUTqC9lj6oSDcT2KgVYov6GjFN8lsW7kjbDMgosurtC+GCkCiWGgXV+wnnJijPPPerJaaJY2ygekHYeW5q2FM5EnOqPXJW112SYbY7V2z/p4qE1fSG1Uln045Pk1pf6aADCxqo+wpGWyU8ocfar/APjv9KP7Z0jGpuicMWOmuw9g1ct+jNODBru1uYT9uRWuOjRHEgwPemd7e2dsm65mjQf6iKDra+xldJlIXoPRp419KUFj7nmk5fhlauRhz/mpuTW9CubkW1u++du3pCnizahaOvoxNLHns/cVS4yT7LP6y+ymy/C9CSqzNs9s0ncdAwaIkN8srM6vg8+Ku2rdT2WkGP8AiOYt54FMdW1zTdW01Vs7lJMv9IPNK9z7J7SZFxoNoI7GjFMjsa7gLGFHilEIHnNZWFiJj/waNsxxSo5PNGYY71BGIgiJWZv8e9CACOYsF2q4zj710hZGVM5wcml5nTICsvH3oiBdoI5obR4oK6kHBBo4AxmgQQkTwKTZPYUsTmuYyaIGhsIxQp1tUeKFTQYR0KAnNOkA4pG3TjBHNOUXIxRk+TSjjgDmjRJuOSKGwt3p3GgAGBzSkwURMAYpxEPmGaKq7e1HU7clRUIHXBZsHsaNj37VyJAASf3GjyqFFOkAUiAzx2pf0Cx7/ekLQFl5pa9leGHbAu+Z/ljX708VoGCS5CSJbQj1Llhwg8fc080zpy2huTf3iLNet+4jhfsKX0LSFsIjNMfUu5OZHP8AsKlq31VJLWZpz3hA+w4oUWSRIhl2Aqpde9WSaBpYktlAnlOI93+9aNFUXJlpuru3tIzJczJGo7lmxScF4t3EJbRfUQ9mPArAbDUtR6q6msre/uHdZJQWUHAwK9C20MdvAkUShUQYAFAadfqMdUMcFlLd38mIoVLELxXnXqvX5dY1CWYkpApIjQHxW5/E1pF6NvjCCTgZx7Zrzfc8o3nijiLqIp8m0fC/QYrHQo7+eIG6ufnDnuF8Crje3cdlZzXc5/lxKWNMOmJYrjp7TmtyDGIFHHvTTr4svSN/sPzbR2qjjRZa5GJdS6zc6/q0lw+5t77Yk9h4rSekeibez0cNeKTezDcWz9H2qifD3T0v+qrYTY2QgyEHyRWs9U69b6Hpjzs49UjEaZ5JoT54LG3mFd067Wa5u7IuGltZNpPuKkEGOao/QDz3eqahqEhO2Q/MT2zUtrXUItyYLPDv2L+BWKyv5YibiJu91C2skLzSKp8DyarOo9XOystnHt/1NVbubia4kLzuzMfekc/Y1FWkVyY9fWdQkJJuGGfakv1t0xyZ5Dn70iBRgmKbEIOI767T6LiQf3p7bdQ6nCQTNvA8NUcq5Hak4yXBJGMHFK0MWm16sBYC6hx7spqw2V/b3iboJAw9h3rNm7Ua0uZ7KYSwMVYePBpXBMhqmB7UKr+n9T20tqrXBCSdiKFVerGJmFec06RQabxjAzThOe1GXZeg6pgY4pYKRg0kVJwAcYOacJzQIHGT37UdVJ8UIxkYpZMLwKZIAeOM5A8Ud0Bbn2o6eKDMCcVYkJ9gChBu7Ac0t08pvJpL6RcKp2RA+3vUZqd5DHa+l6qqZGCbs8CpS01rTYmj02wlWedV5WM5x+avqS0SzWuCf3ADLEADuTVa1TrKyh1KDS9PIubyZtuF7L7k1Tfiz1HqFhJBp1vOYjIm6TYcce1QXwdgF31VLcTZdoYsgk+TW3dWiRr41m4Q2w4eY75Pv2FYZ8Xb2SfquWFmOyFAFX2reFOaxz40aI8WoxarEu5JhsYDvmjqXYav8indA3Udr1hp8sxwu/bn7mvSJnjjj3vIqr3JJrzhofSGq38iTgG2QEMHbg1ptvY3Jgjjvr2WfaMd+DWezyYxfBsl4/8AR6WbWte0mW0mtJCbgSKVKoM1jzdDXFzdyPHmO3LEoD3ArR4reGLGyIA0aadIIy8hCj3rJLypvour8eECs6ToupaTZfo7a8cRA5Az2o1xpV/cLi4uWkXOSrHgipZL/wBZv5cTlSfqIpyo3HmqHZN9stcY50I6ZodpOi3FpAsbgY3KMEVW+rek/wBfeuslxJ62z+WCeKvOgSrFcTWn9Xzr/wCaPrlmrTW12P8ApP8AN9xWmr5LUzm2bGRltw0Wi6RHpdplZT/zW85qvsh/vWva50zZ6wDKmI5scMPNUvUOj9RtQWVRIv8AppvRoT30qBXjJom07s0/uLKeByssTKfuKbMh3ZwaArE8ZNKYohFcBoNATFd2KRhYKrqe+a6c4470VQFGCeTQwIfdxSZOTkdq6QRkZ4pNjj3oBOkkmhUbPdlZSN2KFP6E02uFc8ePvRmnjj78n7VHhL+7kAiHoQeWPc1K2tsIV2gbm8k1S4Nst9kgiXErf8uFiPGeKTuJ9SyBBbLjySalFGCBSm0cZplWge7If1L1MGQuPfbTiKRpANt0yt7NUkF+3H3rjWcMy5ZBn3plWhPZiMbXqAMJFcfeuJJe3d+liFCl13O4PYU5SD0k25yAeM0v0+gOuXpf6gqhc+1PGtfYPZmffFnU1spIdGtPlEa75WHcmrD8HNE/S6M2pzjM902Qx7haoHxTWT/1hfB/YbfxWufDa8gu+k7IwsP5a7GHsRWtRUUF7hn/AMbbWROobe5IPpvCAD9xUb8I9Xg0vqZ47lwiXEe0Me2RWn/EGLSNS00Wl4wa5J/k7e+azy06WsNDi/VXge6uxzHEtLO2MVhdVH2jjNO1fqmO2+SyjMr+WHYVBpJ/Ez615L65ByFPZTWe6h1rq1jNiTSvSh9iD2qe6b1+01grLaYiuQf5kJPcVktdkkXVKqDxdlyVwBjsPYUQsSTQPPPg0APtxWPk1oN4znjzURdzxFZb69fbZwfSD+41KnJGMVQdbabqjqm16asWK2iPmYp7eatqrc3hVdZ6IQn6p1fWbv8AT9P2xSHOBIRxVm0K71aCZbPWol3uMpKvY1oem9Oabp2lpYW1uioq43Y5J981XpbcJcSW8oy0LfKT3xWi6n1jwjNTd7y5YiJPQ1WymPClih/vVgvkEkTofpYYNU7qt5I9EuZoWxJFh0PsRQ6S68sdbto4LqRYbwABkY4zQo3BPJ7J+wLxf8PKDlfpb3FPGbvnn81wEMQQQfbFJysOw81pWGQZ3Fna3Dn1oUb+1Qup9J6fcgmH+U/2qy+nnkCm08bZ47UrSYTNdY6Su7FTJEPVjHcjvVbkQqxUjBFbUoJUhu3sar3UfTEN7C01ogSYckDzVXqEzFzn5F711gqoCx5ouoBtPkaOVT6ucbaY5ndi0owD2Wp6hFZ7pUX5eTTKa8mKkqhpVkIOO2aSdQBgOaZJIBHZDEmXIYntQp76ee+DQp/ZAw3xRilkBz3pOLBXg0qpqp9jhsEmki88LFnG+P3HilxyOaOox3HFTCATE0eVbg9iPFcspnDtaz8SLyD/AFCkCf0U4dQfQc4Yf0mnN5AZohLFxNH8ykeR7UUgD30twogilt7xLqH6gNrL/UKWs5RcW6Sr5HI9jSkxCqWPZRmrUKUfrvpS66p1eK502LZNtxNuPFTHSXRl903pk0c17lZDuKL4NWnp0M1l67D5pWJ/tT3UX2WjsewGat9djyRWPcRnUkYuOoJX7pbLsXPPzHvXbeNzdXFzMPp4TPgUbSAXjuJz3lmY/wBqezj+VjHdgP8AvXPnzLDow+MNJqy6etNR0h01CFXNwvcjlR9qwvqvQrzoXqQSwbvRDbon8MvtXpeELHCg4AVRVA+Kg0nWdAmg9eI3kHzx8859q2wjGMTnym3LRroOppq2mQXcZ4dfmHsakywArLvhbqwjuJ9LlfGfnjBP+a0syKv1MMe9c+6HrI6dE/aI31rUE03Srm7Y/Qpx+ah/gbpjXM+oa/OCWlcohP55qF+LGpiGwt7CI/NKdzAe1O+nOs4Om+mbLTrPas23c7N7nmtFHwWmLyp68NvHeqprKY12Qjs0QJ/NE6J6s/jamGfHrDkEeRRr+VZtYu2/oAQVotmnBlXjczWEB1UMdP3x/wDxmsZ0Dp++1e5325aKNTzL2/xWx9V5fRJ4F4abCD+5pz0506tvZQQqgSFFGf8AUay0yeYjT5CTfJD6Va31pbrBHdSyso5J5qRNlq0ihvUYVbIbaC3AWJAMeaPJ9PHerlW+2zL7fhU0TXLQblb1B7Gl4NdXeI9QiaGTtk9qnkkbHzCmt9ZW17GySxjJHBqOvOmHdE5FMib4XGDyD703iuXWT0bhdrH6W8GoRbi56evhDcFnspDhSedtWC4jjuYOMc8qwpQYVXrXp5LuFr63jH6hByMdxWaTocnOcjg1tttP6qtDLzKnBB8is1620oafqRliXEE5yMeDU7CVNj4NN3H2p3KOcYpvJ+KhBAnBxQoHOaFTSG3rMFHcinEFyuPmIH5NQ6pPORvJQH9q8mnaaS23JhmY+5zVTb3hF6rX2yWFwoA7H8UujBgM+fFV6S0eE/JJNE3gMOKWttQkjlENzxJ+0+G/FFTa7BKr7TJ5o0kjaFuQwxQ0aR3gaOT64WKn8U0guC0mT/ijwTiDWyucLcR5A+4p09KWsH9mRBfS2+cK43qKNqsmyylPv8o/vTa8Po31pcgnlijf3o+pH1Gtof65l4/FXRFZZrGMQ2kUY42qKZ9US+joly+eyGpFOwAqvdfS+noMi+XIUVc+ICQ5kV7SU9LTrceSuTTm4H8nIPZgf+9JWyhYY1H7VHFHZgysp7Ec1ypP5addLY4SnXWttpmhBocgyp9Q8DFebtW1m7urp5DI4Uk4r0JBqumSaO8GubXjiGBu/cKyDrnqDS9YY6foejJGsbYWVF+Zq21STRzLK2nhTtL1KTT9ShvIydyNk/cVfupuuba4tLEWJYneJJQOO3ioHpDpR9U1Jo9UiktrYRli5XHNW3QOi9Js2ea5Ju9xOxSvAFC2de6y2mFvSIGz0fW/iHqs15bRbIE4DP2H2FMer+jNV6aCS6hNE6ucDY+SK1VDqlnp7WOgRJaxH6W7Yqj6r0H1LqMjS3d7+ocnOGehC+H/AIGfjWN/p34SanJbanukc7YwcZ8/atOt5suxkz60zF2+1UPo7pmbQEabU4yZQ/yKvar/AGcO1WmkYNI/t4HtVF1ibxF9HjuHLEZbUX2qWVu3KKxkYfirQ21RtXgDsKg9HXfr0rf0Q8VPMoB5q2hFPkP5CLZ7iknfwaXcjHFNn5ORWlmY4e9EOM10+9JMcHNK2QaaxYx6haPC+M4+U/eojpi6k2zaddH+bbn5c/uWp0tuPFQ+sIlrd2+oIuGDbHx5BpGNo4v4zG63MP1J9Q9xUP1faJqPT8kqYLRDeMeKsLqGAYfSRUPqVlNHbXJtDuWRDuiP/ik/2QyGXhQabP707nUq7qwxgkY9qbvwKgw1IdjkYxQpTcRwO1CgQ9D2Yt4F22dsZm/rNP1kvyOIEA9qcW2wSvCigbBzStpIJt/+lsYrWooplJ7yMJnZ1K3tjuX3WqR1bYel6c1pIfR3ZX3Q+1adtH5qK1vQrfVbVoj8jnkMPehKvQxswomka1FNGRcArPF8rr7031bUZTcxXyZHoMCAPbzSF7pc+k6+8c68SRjDeGxR5EDRyRsMhlNZnH1Zbwyxa3q8MenWc6sGLyKQM040zURqvUNtHEhEcKGRz96o9snr2NuZCT6Z4FXf4eWv8u8vnHDttQ/YUYt6LJF2inDzGMdwM1VviBOWawsx/wBSUEj7CpjRX9Y3Fxzh3IX8Cqv1NOt31UFBylrDj/8Ao1fZL4kpjsw6EDj2FE4yc+ai9X1uy0mAyXcwU44XPJrNeoviBd3rNFp+YYu27ya58apTfB0ZXRrXJd9ensbKN4r2ZDbtkgbuVNDofSdMisf1sCLK8zEhzzxnisVuLua5cvPK7sfLHNWHpLq+60IiFgZbYnhPI/FaX4zUeGZ4+TGUuUblNDHKmCo2+QKEUccShY0Cge1QGmdVWt7AJGjkiyP3CpFNYsiMiUVhlCSfR0o/JaiTjbnFLKxznNQzazZr+/8AxSL68mCIEZz34FD1Y3qWBnUqRIBt85qpXPWWm6TqU1ncSH0x9JHiqr1F17IpkgtkcSDg7uMVndzdyXM7SzMWdjkk1pq8ZvmRi8jyFDiJ6J6S1yz1LXJ2splkVoQePFXL1Bg5rzn8JtRay6vgj3YS4Uo1egw/bNa1BQ4Rz5WOfLDu/fApux8dqOzZOKRkkRTk8AUwp3YSOKRlUrzT63t57hQVX009zTk6XFtzIxY0VBsHskQJYd+B/em2oxJdWkkR7svH5qwSaXa45Uj+9Rt7pogQyQvkLyVJpJVyRFJEZpMzz2KCT60+Vh+KXmkWGJ5JCAiDLVHK72t8ZostbTDkD9poX8TaijRhisZHb+qqW8LEZRqskcmqXjRqQhclRUbJ2qw9UWf6e59YLjHyNUA4z+Km6Nghn7UK4wwe1CoDD05ZHN9cjwMUewO29uYj7gikbX+Xq06n/qICKdQxsupSSY+VkAzWxFDHhXmgBjzRSxzXVOeKsQhWfiBbK+lLdADfC45x4NUYOWGSfFaf1Ham80O7hUZYpkD3IrLYzlAOxXhhWW6JfB8CN0Bb2rCPgnhR9zWjaZt0zpOML9Qjwf8A7GqDEgutXsbfGRuLsPsKtU1073tnpo+iaTcR9hVcOAtFmsymnaRvkOBFGXY/2rA9U69kja8NombiaZiZG8DPFbB8Rr7+H9HXzhtrOmwV5imbJrQoprkVNroVv9Qur+Yy3czOx9zxTTmjKrSOqIpZmOAB5q/9J9Dlgl5qwwO4iP8A5qSlGtFlVMrpYVvQOlNR1lw0cZjh8yPwK1Dp7onStLVZJYxPOO7PyKlrF7UD0opoIo4+5LAAVzU9e0DTYo3e+/USBxuWPtiscp2WvF0dSNdNC61kj+mtimwQpj2C02bSbZ5UQWjb3+kBe9dHxL6fhAXT7CWZseEqLv8Ar7V7nUYLnTtJZUjUjDjvRVGdsP8Ae5/4xJwaCUOf4e3H2rqiG3l9JoRG+OQVxgVWNS+JnVFsm6TTljX3xmqzd/EDVr155JRHmZNpOPp/FO/HTXDIrL9+RaeuOkbXVLCW+s41S7iXcdvZxWLSR7WI/wA1t3Sep3GpdIzPL80qo6A+/FZf0rosmvdTwacUO1pCZSB2UHmjRFp4zL5qXYn0rpup3WqwS6bE5eJw2/HAr0XYXJmso2f5ZMYbI81MaNoenaNapb2VrGiqMZC8mnzW0DDBiXH4rS4ac1SSIMukURdmzinOm2Hq4ubod+UQ+KbzWaPrccCE+kq73Xxmp4kAYA4oxhySUgKSBgcCkrieOBC0jceB7115BGjMxACjJJqPst1/ObqX/lA4jQ/707/0Kg3/ABN3yP5UXj3NGSxi/eWb3yafMf8AFEJAqKP6TSNm0izZSBHgH2qJvdGmgX1LNt4XnYashYbaJuUDLECklXFkUmZX1HaLewNKqHH0yrj6TWb3UD20hRwcA/Ka2rUoYk6guYFwYpoQ7AeDVK6h0P0yzBS0LHg47VjkvV4aYvSgEHPFCpKbSZQ59Igr4zQqeyDh6QWNGlSQj5lGAacrxSKdqVGK2rozM4c5owIUEnsKFI3rFbG4Yd1jJzUbBglaXy3LSKP2nH5FRGq9K2F6zzozQSkEkr2qH6e1aOa3WWCUFwcOD3p/q/UsNtaNvYKSO2eTVLsW4yxRf0VHplS/Ud2JOTaIY8/cmpZgzdVRyIT/AMPBn+5qJ6CLS3GrXcnDTXHb2FTdgC+uak5/btX/ALVU2tZYQHxauppumVDk49XkViLnmvQvXWm/r+lryNRl0XeP7V57kGDjHNW1dCvsvvw20KKZf4ncKHYNtjB8fenHV3Us5upNPsGKIh2uVHJNRPQ3VcWjj9HegiFmyHH7atH8K0y+1Yarp9zE5bkxk8Z96pnqnskdTxpQ9UkynJpWrTxFxHLs74JPNS3T/Sxn/wCI1TKRg8IT3q6xWt05wZY0XztpV7SzhG65uQcf1NgUsr3mI6EYVx5bG1slhZLst4VGO21eaWkuLk7Ba2zHJ5JGMU0u+qNA0wFTOrMPCDNQ118TbNMi1tXb2zxVajZLpDS8qmP/AGRbJIrudCklujIRghqpl50LfSXMssGxY2bIXPao+6+J1+/EFsiD7mmDfEPWyDh0H9qsjVcujJZ5tLNH6etF6Z0CWO9mTIDOcn3HanfwP0+B4NS1hox6k85WNiOy/asS1PX9R1Mk3VwzZ8DtWs/DL4haDpWi2uk3O63lT6nI4JJq+utx5kcvyb1ZwkbWDXN2T3FQMvUdo8BltpkZMZ3buKhrTqy2vrz9PbXaPKP2g1c7F9GRR/Sw6M/rXd/O3J9UoD9hUk3NUvpvVZrd72CcZYTsT+DU2+sptIVTmgrUguDD67LvSCxQ/PcPtIHt5qUhjSGJY0GAowKqNrO1z1bamQ8JCzAffirYXHfNGMk2LJZwHZqQllWNSzkKB3zR2cKpLHAHJNRKg6pMzk4tkOFH9VNKX4KkGa4uLpsW42R/1mg1grD+bK7HzzT3AVQqjAHak2pM/RtI2XRLRpGlQuJWGN+fFQd1G1vIba7XcrcKx7GrWTiojqiL1tIldcB4sOD+KrnBNDRkyoXPTsTzM0b7QfHtQp6t8ksaOHHzKKFZi7WXTQppZtOR52zICQ1G1eSSOGJ42xiUBvxSWlkQ3t1bEcBt6j8041ZN2nTEd1G4f2rYUj8eCOxpK9XdZXCjuYmx/iuWz+pbRPn6lBoXbbbaQnsVIo/Qq7MXtVAgDIzI4JBKnGea63LhnJcjyxzXAhgnu7c945T/AINJTSiJC7H5R/3rJPs0x6JzoY5S/HY/qMmpjSHH8V1X/wC6/wCwqC6RE9td3C3K7FugJYx+KlrRhF1DdxE49dA6/fFLq0DJ4KssLRyDKOpUivO3V2lSaRrd1ayLgByyfg9q9EQnA2ms7+MWiia0h1aMDfH8kn3FXVPkRmPUpFPNCcwyuh/0sRRWHNFNakLpIpruqou1b6UD/wC1Np7+7uDma5lf8sabmuVMQfZnScnJJJ+9czQoVMBoPFAUKFEgKGaFDxQIPItTvooWhS6lWNhgqGNPel9Yk0bXLW+DEqjjfnyvmoYGug8GhgGenri0a9WHVdNxmSMFk/qFIrdKvyzK0TjuGFOfh/cGbpTTXJBJhFWFreCbPqxK35FVutSAp4Ua/uXttTstQgJ9NMpIwHABqyR60dgLDPHBFP73TrebT5bcRKEccgCqRLHe6W5jKGeAHAx3AqqcHAdNSJfV9YnnEFrBlWuJAn9vNWeCNYLdIkGAoxWcT6osWr6ZcGNwiyENkds1e01OBl3FqkJr7BKL+h9nNRuo6gttIEAyT3xRbjVYwh9MEmqlrup7LiKIuBLM3nwKadi+gRj+k9cau+RsXFRWuazJ/DJ1AGGXB+9R0l+XmSK3BcD6n8U01lWvWgsIW2vI25j7Ac1n9m/ssxDm2cRW0SG3PCDxQpzBcCWMHcAV+Uj8UKTQlvv2/TX1vdj6G/lyH/apK5KvaSqSMFDVettUgutNe21EiGTGCT2B96idL183oltP1Ku0LbCQe4rU5iepaunLxLrTE2tlojsYfildXnC22wHlqpVjcyaNq0qB8Q3PzLnsGqWuLvOZriQAAZyTQ/qT1KXrKKnUl4o/dGrUhptkNS1hIWP8i3Akk+58CiXN2t5qV9qPaLG1SfIFS3SETQ6U08vEtw5cnzjxVM5cF0SdubSK5KMcoyfSV8CojUbVtP1G01ISs8aHZJnwDUx6ue1EfbNG0Uo3Kw5BrMpPSxrgkIpkcBlIZTyCKr/xFmhXpS8ExALjCA+TWay9Yatomo3MFrLuhVyFR+cVC6/1RqeukC9m+ReQi8Ct1db7MzZDNwaJXTzRa1pCgoV2uGjhAChQxXagDlChQqBBQoV2oQ4K6K55rpoMBv3wf1VZ+nobOVsSRA7QfIrR4qwHRJ5tN06wntG2TLjn3yfNaxadSSRRqL+Ejjl17VSrFF8gcC1DGKbXNhFcfNjB9xUQeq9Hkgcpexg7TjnzTjp3XrLVLQCG4RpEJVhnmnc4yB6tEbrejoYGjdQUbsQOQagYZb2wX0p4jNGOFde+Kv8AexieBl8+KrEimNyrjBFUWQXaHiyMOozTDZb2z7vdhgURdNXebi8AkmYeey1JllFNby7hjTMsioB7mqMHGj+nChIUKo5NR2leq1xPqEi8OdsI/wBNRWu60bl1t7MkRBsyP7j2qct7+3kgiMbqigYK+1BoJX9fe7tdTkW2bEbgPj2JoUNZv0nvmZOVAAzQpsByW7qID+A3hxz6Z5rMOn5HTVYtjsuRzg4zQoVZ9MYu/VDt/BQ245DDBzVe1SeY2duDNIQcZBY0KFLEgrfcaPIBxwO35q36fxYwAf8Axr/tQoVVYPEcr2FHT/mD8GhQqhdjmEdQ/wDvF3/+01FGhQrrVdGV9g8UBQoVaA55oUKFREBQoUKhAUBQoVGQ7QoUKhALQPehQoMBo0f/ALdb/ha0U82XP/xf+KFCsUux0ZE5PqPz+8/70+0KWSLVo/TkdM4+liKFCrGQ2vSJJGiXc7Hjya5qwHBoUKV9Coq9+7AthmH4NZ11RNKXwZXIz23GhQqssHMf/Ij/ABRskdiaFCh9kQke9ChQpg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slowlybyslowlydotcom.files.wordpress.com/2011/09/stereoty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443" y="3657600"/>
            <a:ext cx="38100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021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emilked.uuuploads.com/mapping-stereotypes-yanko-tsvetkov/mapping-stereotypes-yanko-tsvetk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457200"/>
            <a:ext cx="8867774" cy="622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34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oney.cnn.com/blogs/browser/uploaded_images/sony-724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60325"/>
            <a:ext cx="509587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RhbnUeY0xc4E0kHFeZ078SQ6DRyaJTyrJbswHNtob4Shcu7C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81337"/>
            <a:ext cx="4832350" cy="36056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ow-do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252" y="152400"/>
            <a:ext cx="3631143" cy="29289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0.gstatic.com/images?q=tbn:ANd9GcTEprweYWRFrokeOL9HQb3ZBKtFQKziH_suJXmo18hvaBTrXxpX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51796"/>
            <a:ext cx="3061335" cy="43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500" fill="hold"/>
                                        <p:tgtEl>
                                          <p:spTgt spid="5126"/>
                                        </p:tgtEl>
                                        <p:attrNameLst>
                                          <p:attrName>ppt_w</p:attrName>
                                        </p:attrNameLst>
                                      </p:cBhvr>
                                      <p:tavLst>
                                        <p:tav tm="0">
                                          <p:val>
                                            <p:fltVal val="0"/>
                                          </p:val>
                                        </p:tav>
                                        <p:tav tm="100000">
                                          <p:val>
                                            <p:strVal val="#ppt_w"/>
                                          </p:val>
                                        </p:tav>
                                      </p:tavLst>
                                    </p:anim>
                                    <p:anim calcmode="lin" valueType="num">
                                      <p:cBhvr>
                                        <p:cTn id="15" dur="500" fill="hold"/>
                                        <p:tgtEl>
                                          <p:spTgt spid="5126"/>
                                        </p:tgtEl>
                                        <p:attrNameLst>
                                          <p:attrName>ppt_h</p:attrName>
                                        </p:attrNameLst>
                                      </p:cBhvr>
                                      <p:tavLst>
                                        <p:tav tm="0">
                                          <p:val>
                                            <p:fltVal val="0"/>
                                          </p:val>
                                        </p:tav>
                                        <p:tav tm="100000">
                                          <p:val>
                                            <p:strVal val="#ppt_h"/>
                                          </p:val>
                                        </p:tav>
                                      </p:tavLst>
                                    </p:anim>
                                    <p:animEffect transition="in" filter="fade">
                                      <p:cBhvr>
                                        <p:cTn id="16" dur="500"/>
                                        <p:tgtEl>
                                          <p:spTgt spid="51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anim calcmode="lin" valueType="num">
                                      <p:cBhvr>
                                        <p:cTn id="21" dur="500" fill="hold"/>
                                        <p:tgtEl>
                                          <p:spTgt spid="5128"/>
                                        </p:tgtEl>
                                        <p:attrNameLst>
                                          <p:attrName>ppt_w</p:attrName>
                                        </p:attrNameLst>
                                      </p:cBhvr>
                                      <p:tavLst>
                                        <p:tav tm="0">
                                          <p:val>
                                            <p:fltVal val="0"/>
                                          </p:val>
                                        </p:tav>
                                        <p:tav tm="100000">
                                          <p:val>
                                            <p:strVal val="#ppt_w"/>
                                          </p:val>
                                        </p:tav>
                                      </p:tavLst>
                                    </p:anim>
                                    <p:anim calcmode="lin" valueType="num">
                                      <p:cBhvr>
                                        <p:cTn id="22" dur="500" fill="hold"/>
                                        <p:tgtEl>
                                          <p:spTgt spid="5128"/>
                                        </p:tgtEl>
                                        <p:attrNameLst>
                                          <p:attrName>ppt_h</p:attrName>
                                        </p:attrNameLst>
                                      </p:cBhvr>
                                      <p:tavLst>
                                        <p:tav tm="0">
                                          <p:val>
                                            <p:fltVal val="0"/>
                                          </p:val>
                                        </p:tav>
                                        <p:tav tm="100000">
                                          <p:val>
                                            <p:strVal val="#ppt_h"/>
                                          </p:val>
                                        </p:tav>
                                      </p:tavLst>
                                    </p:anim>
                                    <p:animEffect transition="in" filter="fade">
                                      <p:cBhvr>
                                        <p:cTn id="23" dur="500"/>
                                        <p:tgtEl>
                                          <p:spTgt spid="51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500" fill="hold"/>
                                        <p:tgtEl>
                                          <p:spTgt spid="5124"/>
                                        </p:tgtEl>
                                        <p:attrNameLst>
                                          <p:attrName>ppt_w</p:attrName>
                                        </p:attrNameLst>
                                      </p:cBhvr>
                                      <p:tavLst>
                                        <p:tav tm="0">
                                          <p:val>
                                            <p:fltVal val="0"/>
                                          </p:val>
                                        </p:tav>
                                        <p:tav tm="100000">
                                          <p:val>
                                            <p:strVal val="#ppt_w"/>
                                          </p:val>
                                        </p:tav>
                                      </p:tavLst>
                                    </p:anim>
                                    <p:anim calcmode="lin" valueType="num">
                                      <p:cBhvr>
                                        <p:cTn id="29" dur="500" fill="hold"/>
                                        <p:tgtEl>
                                          <p:spTgt spid="5124"/>
                                        </p:tgtEl>
                                        <p:attrNameLst>
                                          <p:attrName>ppt_h</p:attrName>
                                        </p:attrNameLst>
                                      </p:cBhvr>
                                      <p:tavLst>
                                        <p:tav tm="0">
                                          <p:val>
                                            <p:fltVal val="0"/>
                                          </p:val>
                                        </p:tav>
                                        <p:tav tm="100000">
                                          <p:val>
                                            <p:strVal val="#ppt_h"/>
                                          </p:val>
                                        </p:tav>
                                      </p:tavLst>
                                    </p:anim>
                                    <p:animEffect transition="in" filter="fade">
                                      <p:cBhvr>
                                        <p:cTn id="3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UFBQWGBcVGBcVFhgXFRccGxgYFhgYGBcYHighGBolHhcXITEjJSkrLi4uGCAzODMsNygtLisBCgoKDg0OGxAQGywkICQsLCwsLCwsLCwsLCwsLCwsLCwsLCwsLCwsLCwsLCwsLCwsLCwsLCwsLCwsLCwsLCwsLP/AABEIAKgBLAMBEQACEQEDEQH/xAAcAAABBQEBAQAAAAAAAAAAAAAFAAEDBAYCBwj/xABIEAACAQMCAwYCBwQHBwIHAAABAgMABBESIQUxQQYTIlFhcYGRBxQjMkJSoTOCscEVQ2JyktHwJDRTg6Lh8XPCFkRjZKOy4v/EABoBAAIDAQEAAAAAAAAAAAAAAAACAQMEBQb/xAA6EQACAgEDAgIIBAQGAgMAAAAAAQIRAwQSITFBBVETIjJhcYGR8KGxwdEUIzPhFTRCUmLxJHIWgqL/2gAMAwEAAhEDEQA/AMN9F3FbiF50tlVndPxZwMZ3wOfOuJ41p8GWEJZm0k+x3PCYRyxnCfRU/n0/H9DJ8VEgmk739pqJfPmTkmurh2ejjs6Vwc/VrJHNJZPavn+3uroVQa0wntMjEWqx5bIGzVbmAs0bwGzRvYCzUbmAs1FsC/wwqASw8ufl/wCcVXOy2C4sluLsk7fDFQkS2Fez3Z6a8Y6GRQoGS+ds7AgAb1XkyRguS3FieR8ME8VsWhmeJ92RipPn5H4jBru+H4IvGsr7mXPcZOHkVGateXOoqkUpETNXOyZbY6RyTWWUiRjVbRIhUqu4DUoBjhHai6tsd1M4UfhY6k9tLZA+FXQ1GSHRmHU+G6XU/wBSCb8+j+qNAO1Nnd7X9qFc/wBfb+Fvdl6/Et7Vf6fHk/qR+a+/3Ob/AIZq9Lzo8tr/AGz5Xyfb8PiQ8Q7ClozPYyrdw88LtMvXBTqfTY+lLPTcboO0W4PGUp+i1cfRz9/sv5/a95jmUg4OxG2KyM7adk0dnIy6lRyvLUFJHzrRDS5skd0YtommQkVQ006ZA1QAqAFQAqALXDlQyKJM6M74ODW7w/FiyZlHL0Is1HGLPh6RExK+vG2XNd+fhelxQcpxXyb/AHG3RMca8m6vggaoAVACoANcA7RPbEqwE0DDS8Mm6MPTP3T5EVoxaiUPVfMfIwazQQ1C3J7ZrpJdU/1XuLvajgCJGl3aEvaSnAz9+F+sb/yPp7EzmwqK3w6Mr0OsnOT0+oVZI/SS819/qlmKzHTNN2B44tncGRgSChAA6npXO8U0j1ODYnXJ1fCssIynCbrcvxTv9wZxy6aeeSZgAXYtgHl5CtGmxxxYo412RVrd2TK5vj59kqQNIrSYGqGoIFQAqAFQAqAFQBIpqGOuhoOz/A3uFLLpxsADksckqMBQTjPWqsmRRL8WJzTa7Gw7JW7xGUhD3iDTgnA656eLlWfM4tLn8P7mvBCUW+DMces7i5ZJidcksnchCFVwQNtgcachwD0CjJrp6TVRxweNdFyY9RhySam+r4L/AAbscgw8570EbIjFBq5OjNjIkXchcDVp586qzauUvZ4JhpfMmv8AslFaoZlAuFU5JmLBYxq2JgjAMhG2+vG+6YrP6aUnT/Amel2q0+DJ8a4sZtK5GkADCosSEjYMEXYHG2cDbpV0U0jNJp9ATTCjinil3ILMESnmRWvHhgyqc5Ivx8JQ85APYVoWixvuZpaua6RIprSNOuuoemxw948Ms59qH4XxeW1kEkDFGHlyYeTDkwqv2PY4Jz6bHqIbMqtfl8PI2/HeHxcVsnv4EEdzCP8AaI15OAMlvfG4PUZByRtGSCyR3Lr9/aOPpcmTQZ/4bI7g/ZflfT8eGu3VAXs3cH6nIveBQG5HnuK7/hLvTL3Wr8j08HwZK4+8eu9eZ1arNIR9SKsxAqAFQAqALvCbJ5ZAqDJ9s4+VdHw3T5MmW4Uq7voG1vhGq4pwKQIdUucDJAhbb3Neqywy5sbi5pfL+5PomjEsN68NNVJq7IGpQFQAqAFQB6B9GMf1iG/tH3jeEyDPJXXkw9c6f8IrZpvWi4M4fi79DkxZ11Ta+K6/uvmef1jO4OtBKu+CRdiQ3P8AnSvnoXR9WTU1z+pwRTIqaGxU0KKoAVSkAsUUAsUUA4WrIY3J8AWbaAk4HM1qzaRxwufkNidy2+Zt+y9nJCuWIU/hyMggnOlvjkjH5m55rh5ZKR0tPFxXPc08F2wIbkT973yAf1/iPOs78jUutmP41xIfXJvrB0krpRlydK52O4O+NyBz5VpUZbFs+Ziy5Epvd17FfhnatV1FtQZsZOfC2BjJHLPrVksT7Cw1Me5zxDtjK+Y4jhWGGYgEkHmMHIxjzzzohh7yFy6p9IGfuOFSrH3wik7jOkS6G7rPLTrxjPpmtBiKFAD06A6FXRdEEqSVpjPgrcRNLUSzR8wUTg1DYx6V9DaaVvpXJEKxAMeSkgMf0GfnU4Xy38P1OB44lJ44LrzX4JfV/kBexNs00EqCTQAeW3lXZ8Hyf+NXva+B6jFDcZjjVt3czLq1Y61xvFMTx6hpuxMkdsqKNc4QVACoAVAHoP0OyAXWDjfFd3w93o8iXn+hfgdM964vDGIpMhRlfIVl08pvJGvMvwZHu5Pkm6GHb+8f41k1arNNe9/mYpdWRVnIFQAqAFQB6T2eT+jOFzXT7TXY7uIdQpBw2PiW9gtb8a9Dic31f2v3PNaqb12vjgh7MPaf0v8Ab4tnm1YD0o4oDoSxQs/IZ8zSSko9S/FgyZn6ivzOSmDvVkGr5K5QadMRxV7lASjk1U2uwDUtgKjcB2i5rRhxubAnRMV2sGnUFchGWrWOQDvUDBYyPtApKq34RnGNR6A1RrdVHY4LvwTC07N3ZdkHj4hYQXrvIt2GZ1WVxIMIxAYbFRnTvgcmHTNcClXQtc5eZpuz3Do17QXFkRqto4cxxuxcAmKBt2clm2d9ieppXji+qHWfIlSZDawcOlveIWF6O7me4Y28xwojRVBiSJ/wMNROkjS2QNztTKNLgrlJy5Zk+2nYWWFXdoljkhXLumFtrlcEl4sgCKVRpDRfiOooNiCyFM/9HkNu/EII7saoXJQ5OBqZSqEny1EfHFDBHpn0dWvdXN9wO68SMTJCxAPiTBDqDkZKhJAPOM5qOpJ5P2u4RJaXk8EgUMkh+4MIQfEpQHkpVlIHQGmIA9ACoAVFgKgAx2Z7PTX0wiiG2xdz91B5sf4DrVuOEsjpGTWazHpce+fyXn9932NV2x47Da2/9GWJygP28oO8jdVyOe439sVdlyKEfRwOboNNkz5f4vUdf9K/L5Lt9eoD7Hcea27wLGkmofi6Yro+EzbjLHXe+p6HHNxfAK47xBp5S7hVPLCjArJ4lmlky8qq4IyTc3bB1c4QVACoAVAFrh8hVwVcofMEg/pXS8M/qe1RDCt/x65cENcysMY3Y11NTkeNPZP6JfsFvzAJrzTbbtkjVACoAdVJOBuT0oBuuWb7gHZGO2jF5xM93GN44D9+Q8wGX/2/PAznbiwKC35Pp9/kee1nieTPL+G0XMn1l2S9z/X6WzOdre0kl9Nrbwou0aDki/zJ6mqc+Z5X7jpeHeHw0WLbHlvq/N/t5AOqDeKgCxayacnVj0xnNJON9jVpsrx21KvldkbNmpSoqlLc7OTUiCFAIRoRLJEjzW3T6SU3yI2WF8NdmGOGFc9RbYY7NdnZLySIbpC88duZTy1ORlU/M4TLY6Ab4yM4NTreyJSPRrzgiNZ8ctYpmSKzMXdwt4sCFWld25ZaV9fi81HQAVyZSbdsYv8AaW+iXiXAbmNsxyJ3WrrhgqDV1/ruvrSkFbtI/wBT7T202SFuFjVs8surW2PgVjJqewGq7SdhbO/knEylJWZJRNHgOPAsRUkjDL9lnBBxq2xmoAzPE5+LcHjAbRxOy1FmaRGaUDbCvksVXIyG8QB8thUgUf8A4N4be6m4fNDLKTJL9XkYqQCUOhTHoZApJAZg4GrGNqOQsttBdQcSsb26tZ41gj7maXKzxlQkqd80kI8J0yAnUoG3SoQAX6ThBxDiWi1ljmae2Vk7tg2Jou8YISNstGNOM82XPKpA8mqQFQBJBCzsFRWZjsFUEsfYDc1KTbpCylGC3SdL3mw4d2KWJRLxGZbaPn3WQZ3HkFGcfqeewrVHTbVuyuji5fF3lbx6OLm/P/Svn/18zjjfbT7L6tYx/VrfkSP2snqzdM+5J88bVGTUcbcfCG0vhT9J6fVS3z//ACvh917u5jqynaJ7Z8Z3xW7Q5FBtuVcARSHfzrNmlum2nYHNVAKgBUAKgCW3cA+IEj0rZo82PFO8itEEk0ynOAfjWvUa3BNNRiworVyCRUAGuz/Ze5vD9kng6yN4Yx+919hk1diwTydOnmYNb4lp9Iv5kufJcv6fuaqO8seE/ssXt4Pxn9lEeXhx19snnuK03iwdOZff35nJ9HrfE/6n8vF5d39+/j3MxfG+NTXchkncu3T8qjyVeQFY8mSU3bO7ptLi00NmNV+b+LB9IaBUAPUEkslq6gFlYA8iQQDUKcW6TLp6bLjipTi0n0tURgVJWkxYoIodRTRg5OkT0J0j8662m0NcyElJnRbHKt080MSqIlWRM9cvNqLHSPduMg28PAmYRqVvlEoj2jBLaPD/AGVVSo9FFcy7JIOJQhO0F3ayEiHiVvp28zHgH3zHKB6vR2IBHbcmPhdvGIwtxw24WJmAPIA6XGekmYJMD8w8qEAR+m1Bc2dnfQk+Ag5U8llVXVs8xhlUe7VKAL8Y43PLwuLiVm2mRE7x0OGUgeGdN8HwspbofB60EAnhP0n3Ns0I4lFEbedA6S2+GK5OckBjkDIyOfUZ5VNWBYvuw1jffb2Fytvcgkh4XzG/9rCkFWIODpO3UZophZSTtbxvh+EurYXcYGO8TJYjzMkecfvLmjgCa1+kixDm5fhUiXCjJkEMWQ2CDmY6SMgkZxmopE2zx3iMpurmaSOLT3sjyCNMsFDMWwPQZ/8AFPCEpOoqxZzjBXJ0X7PgUaYa7mEK/kTxzN7AbL7n5VsWjUFeaSj7urMGTW5J8aaG5+b4iv3C0nbSO2Ux8OtxBkYM0mHnb+IHzI9BSPURhxiXzMkfCcmeW/W5N3/FcRX7/gZC6uXkYvIzO53LMSWPuTWaUnJ22dmGOOOKjBJJdkQ0o4qAFQAqAFQAqAFQAqAFQA+KagNBwPsbdXXiWPu4+feS+BMeYzuw9gatx6bJPojmavxfS6biUrl5R5f9vmGe54ZYffY8QnH4V2gB35ncH/q9hV+3Bi6+szDv8S13sr0MPN+0/v5fED8e7ZXN0NBYRQ8hFF4Ux5HG7ex29Kqy6qc+FwvcbdH4Rp9M96W6X+6XL/t+fvM7WY6gqAFQAqmmB2Dg5pepYntafkb36QeLd9BbIselVAOrGNR04rh+F6Z4suSTlbb6HqPGccoYU7tSlfw4dL48mEIruJNnmWdJETWvBo8mR9BGy1HCAN69Fp/D4Yo7ple5HE0lUavUqqj0BIrM9cPJmGJLKHvJY01Bdbquo8lyQMnPQZrM3ZJ7x28hhnhuOHRuXntoo7mMltUmoA7ZzksVGT/66mlSFAfbXjSX1jacStyBdWjxtIp5ruurIG5USBPgx86mgNffCK/gMoYLHeW6hgSW0sAQpCICdQ1Ef8tagDF9hpvrNhc8PuNWuLVDuMBMk6CxcjBVwcDBPhG1MQT/AEIXrtFe2DbMAzqp5jUDFIMHoGCbebGoZIR7U8GiuP6CUqqxT28ltkqPCz28fcn0Ifce1QgPKu0vDpI5YCuvXLDGcAeISR5glUaeokhemVvoRKSirk6QX4Z2c4m665biS1iG5eedkwP7ucj44rTDTZJcvj4nJzeM6aEtmO5y8oq/x/azq7fhsG800/EpR01FYc8/vE5I9i3tTbcEOr3MqU/EtT7KWKPm+ZfT90jL3nGnZn7oCCNicRx7ADy1czUS1c6qHqr3fudHFo4qK9I98l3f7dAYTWVmsagBUAKgBUAKgBUAKgBUAKgAjwvgdxc/sYZJPUKdI92Ow+Jp445S9lGbPrMGBfzZpfn9Opo4uwyw4a/uorYc+7Uh5T7Afy1Vqjo3/rdHLl408vq6TFKfv6R+v/RM/HrG0/3K276Qf19zvv5qn+Wmr9sccbgrfv8Av9hP4HW6v/NZdsf9sP1f/ZnONdpbm6P20rMv5B4UH7o2PucmsOTPkn1Z09L4dptL/Sgk/Pq/qwRVJtFQAqAHAplFsB8U7ioogWqlc32JQ5qssZ6H2rZX4fbkFc4U46nauHoYSWsnFJnsPEfX0kpdnta+/mYiKDNe50Phjm7mePnInGFr0Cji0/HcobsguH9a5XiGpS5sIJsqO9efyZ3LoWUR1QQOKAPSu0ei0suF30I03cqkM2T40iAQalLEZI0AkY5moQF+wlgs5vHBJLFfwBWVgEjM7HcK2xXYsCMblhjAqeoFz6Mr6e1ll4ZIdLKTMhUeJgwXIDeWMN8W8qAKl/bCz47GcfZ3Y67+N/Cd/MyBT+/QmQPbSf0f2ijb7sdzgHHL7Xwnf/1VDUMEa/6SYSnDIpkHisLqORR/ZSVo0GegIaM0qJM/9IfEpbdHnsnVYpwl7G2lS2ibCzquoHGJTE5H/wBwfKrsWaWO9vcx6rQYNU4vMr29Fbrn4Hj19xCWdtUsjyN5uxbHtnkPaonklL2nZfhwY8K244qK9yorUhaKgBUAKgBqAFQAqAJlQYrfDHj2deQIyKxzSTpAGuC9k7q6P2cRCjmz+BR8W5/DNWR02WX+n6mDU+J6XT+3PnyXL/D9TQL2OsbcZvuIJqHOK2GtwfLODj4qKf0EY+3L7+/cY/8AEtTm/wAvidecvtL8WOe0/DLb/dLDvW/4l02rlyIXxfyo9Jih7KsP4LW5v62Wl5R/tX6gvi3b+9nGnve6T8sI7sfMeL9aWWpyPpx8C/B4NpMTvbuf/Ln8On4GcinIbUfEc5Od8+/nT6TUeiyqbV/E6dUqRbur/X+FR7DFdfUeJwnH2UFg6vPN2yRVADgU8ccpBZ0Fq+OFLqLYiaJSUQFnas8pWyxL1TilFJQuabFjlkltiWvg9Y4pwmH+hoJcDXpXB69KXwXSZv8AFp45+yvwPSajM56Z437KhFr3cI84lfHKvb5tVHCtsPqeWabZUklrgZ9bTu+SdpXZs1yp5JTdsk5qsgVSQT2llJKcRxvIfJFLH9BTRhKXRWV5MuPErnJL4ujccfzLBwWBxghp4yp5gfW+6wfXCY+FLVFlp8o0HaO3743fDBgyREXFt57knQPI4YAb/wBbnpQQUrhpHs7Xi9udVxa4inGBkAZRtQA66wfRZD5UAEPpTgM9lbcQi1eAo4YkZCyYx4fPUF/WgEVfpRQS2llfRHxAqfsxhYxIokXJ8wy49zQCPULfu7+1kiY4S+tlmB21Asio+B/Y+xPu1KSeV2XE47zggikcfWbF2UIN5JICCHCqBnAQnfkDChJqQPL7mAoxVuY9CM9QRnoRgj3qQIqAFQA+aAFQAqACXDeAXNx+xglcYzkKdOPVjsPnVixyfYqlnxptOStc13r4dQmnZLRg3Nzb2/8AZLd5J/gT/OtH8G4/1JKP5nPfim//AC+OU/fVL6v9juKThcBYFZ7w7aTnuIz57A6h+tH/AI8Oly/BCyXiWZKnHH5/6n+xTu+0nSCCG3XpoXU/xdtzU/xriqxxUff1f1Lsfh665pym/e6X0QLn4hK+dUjsDzBY4+XKs88+SftSbNkMGKHsxS+RWqotFQAqAFQB2qE8hmtOHBmz2sUXKutENpdRgtVeia9rglc9DoYp8KTkEqQ5ar5ZYxIOCazTyykTQsDHrVQ3FDGghj7UAEo4gvOvZ6XRYtNG5ESk2wpe8cd7dIifCnIfwrnZ80IZZZI8Wdeet36SOL4X766GfllzXIz6qU3SOYy7Zdn7qbdIJSPzaSF/xHA/WqY4Ms+kWY8uv02L28iXuvn6Lkujsqy/t57aDzDSh3+Cx6s/Orv4OS9tqPxZmficZf0YTn8I0vq6JY7Xhkf7Se4uD5RRiJfnIc4o2aePWTfwX7lbyeJZPYhGH/s7f4HR7R20X+72EIPRpy0x99J2B9qPT4o+xD6/f6kf4dqMn9fPL4RSj+PUguO2t45H2ulAQdEYEabHODowcH3pZazK+jr4fdlmLwjR43ey35y9b8wx3ZPFraAHeO6L52fSGm77SAu2AuCQOrN6AZjpVRq+MOknaO3X/wCmY3I23aKXGOe4Vl61DCuLLEHDEj4s1qQBbX8LMEBIjEigrKAM7HMcm3qPIUXwQN2N4V31jxXhkh1G2eWOPlnPjMZ9u8jLfGgCr2PYcQ4FPZqPtIdeB+Jm1GaIk+Wcp8DUgwp9GHFx/RkErsw+pXXdOef2MuEOr+wpmDHy7nPSoZJAdPCe0XlbXwKup+6DI2CCPLvAD5BZCKAPO/pH4D9Tu5Id8IcIT+KIjVCc9SFzH/yqkDKgUAFOH9nbqfPdQSNjYnThR1wWbAHzq2ODJLomZM2u02GvSTSv38/Qh4dZI7sssqwgBjqZS2SPwgL1ox41KVSdfEtz5J44KUI7ra6cfPkM8MXhwWPWt1cTMADGumOMMcDTq+8d+oqxfw8VbbZiyrxHJNxx7Ixvh8t/TobvtPZwWUtvb2sMccmgSyuoDuBnAUSuC25Vt/IDzrDHWTk3KHqrt5/NnQj4fDZszNzfdvhfKK4RdteMSM2EkOTzWXdSORAZMfqtJny5My9eV0W6XQafTX6GCjf31POu2/BhbzAiNoxICxB3UNkhtDdU3BHlnFWYJblyaJQ2voZdhVxnaEq5qLQKNnYjHnRZO1EscSkgfrVcpNItwY4zmk+ncqsd6dFEnb4GoIOtNQNtN19G3H7a3S5iuYVm77ugqkbt4tBAb8JGoNn+ya62gySUajPa07+N0unfn8/iY9RCTlFrp3AXbCwWC5niU5COyA+YViAffGK1+O7Zeiy1TnG2vf8Af5GjA7g38ADXAuugw6Lk1A0I7nQ7ipYSXc5xtR2IETUBYqCA7Ituv35nf0jjx/1OR/CvS6nWYk/Wm2/cjJv1MvZgl8X+iOV4hbL923Mh6GWU/wD6oAK5OTVYW+IN/F/oiyOHPKPr5K/9V+rs7XtTMn7FYYPWKJQ3+Igmq/42a9iMY/BfuUy8Nwzf8xyl8ZP8lRQveMTzftJpHz0Zzj5cqplqMsusmX4tJgxexBL5IoZqovscKaiyVFs5qRRUAb29h0cbt3U6RM9vMCpOftFXUfi2r50EBni85TtFbM3WS3Un++BH/M1A1+rQb7ekwXcVwOVnco77f1NyFLMf+Ysw/eoFLlqfqXHpFYgRcQjBU427xOmfgx/5goDsV+xUa2PaG8tuSTIZEB/E3gmGn0AaYfCgko9grUJxPi3DJdo7lZQozjbJ04HQ93KW/doAo8Ws34lwqSVwTc8PCxydSQhkSbJPPwCNyfNDUgEOOtHxLh9jxKRUd4GFpeBmKKQSFV3ZdwquyPt0lNTFqLtq/cV5oTyQcYS2t96uvkatOwxSBvqzwW85GVaO2XR7MWJZv73xx0qn/Fmn6kEl+P1/sYv/AI/jn/Xyzn8ZUvov3M5w36KJZZpJL29k1OFL9ypGTjGC7DSVAAAwPgKR+ISm3y/v3I6cNFiwxioRVLovL6hy/wDoY4d3OiMyrJjaZpNTA9CUwFYeYGPcUPI1zY6V9jyiDsNxCC5XTA7BZVUSBUYbOPGoJJA2znbbnipefG49R1hmpJ0ejW/ZyRdRuApldlTWTlguwAA89ROwPUVj9JG+DdjgtrbV3+BY4fwFIEeWfHgORk4UDOASKfe5cIj0SgrZmfpWvEltIsDDJPp36+BiSD1HL41fp1UvkVZ2nE8omFa2Y5e45ioirYRdId9qaXCIbGifGc9QRVMkPimo7r7poipikcUASRt8uVC4ZZY52O3PO2KbdtdrsRV8CuZix3JY7kk7kk896bJmyZZb8jbfvJnSSguxDVZWSxjY5qGWwpJt9ROOVSE+iORQxVwcUCCoActQTY4NQMmImgVsapAVBBctYCRnmOnvz+QG5quT5NONcFWRMHFOnZRJUzu2tnkOERnPkqlj8hTKLfQqnkjBXJpfHg9Ee2ctwSSSNo3RlgdWXSwEUgMZOoA7rk7+VDi4umhceWGRboSTXmnaCHbOFRey3JI/2d7BsdcaiS2Py7ge9RXFjKXO2vn2+Btu1Nos/FPqxO13w+SM/wB5JHZD7gM9QMYntFxM3PBrS6G11YTojk8wV8Jz7kQsfegO4Y+kKdLfiPCeIrskmFdvwhPCc589Ez7+lAFb6SVNhxiyvxsj4VyB+T7OT/8AE4x7VII0fZ+4Frxi6tHA7niCC5i28LOAyyj114kPwHnUMDLcDlg4XccT4deMRYzqwRwGffA0KukHMmhwD1DRCgk330f3c6WUMd0MSoNA38RQbJrHRsYBGTy881zMyW9uPQ3wxyceTQXjgoxHQE/IVmkuSzHaZFw1A6svljl0zy9uVWwg2GZqLVFUEqShzldiCT7g49iKiUX3L4uMlaKt8TjUoyRg46bciB5ioj15HS4As/FRurgEOjnSwyGwpYjB5nAJxzwrEA4Nao421wVzyRXDPKe3XFluZ17oARxoqBQBpDbltONiNwM+lbMEaXJh1DvoZS6GB6mrjM3xQWmZZbC3PdkNDJLF3gB0Op+1VS2MawWfbOcCqrqfBMV3AlwlPusiSK9AoqAJlh3+GTUWOoHTeE8sjHX+PpQhm6+n2yNzlvCMemc4+NPJp9EVRsZ0xSktUKPnUMbH1OphjaiL4Hyra6FGc7GmQsXao5kO9DEl1OaEyBqgBxQBoH7L3CwCbQDG66gQQSBtjI5/Kkdl6S9lEMHZuZ4wyqWdmCrGg1MdiSTjlgCrIpydIrzRjhxPJkdJHfDeyVxMneDuo4+WuWVFX+Of0q2GCc1aMGr12PTSUJqTb7KLf9vxJm7PW0Y+24hAD5QI8/6jSKs9BBe1NfLkzLX6ib/laeX/ANmo/uynHIiyssLM8XQuuknbfwgnG+fkKyZ4xT9V2jsaSWRwXpEk+6TtfUv2XaFI1wlnbSOuS0kwMhbxcwpOBgEcvKr8eaMIJbVfmzn6nQ5NRlcnmmo+UaXHx7hG97UX7DTHIIgNtMSIgxlt8gZHIdaj+NyPvRC8A0cedu5/8m3/AG/AJdg2Msim5lYmO4V8zMckGCcZ1OeQZV+YqtzcnbdmyOCOGCUIpLySoh7RXSzycZ0MHCx27LpOoYjmgjYgjoNRqCUegdop9HFOAzE7yLIhPnrRFH6y/rUAC+BcJDS9obKTGjLSpnkpfvGU/DMX+GgALNeR8Q4Fa2okVr6JgIoQcOwQsu+dlHdNnJIB0bVNAF5ruPjCQcKuC9vdwBWeR9JDNGul1jAPiLIS/QYGd8VHQCW342tvxUWnFhAYoIRFbXEkRB07aXLHI1OuQzbAMm2N8lEhbifZiQ2sXDkMYjNwGtpVHheNjK8qSnB0uqMxBU+PbB+8KgA3YXQc+RBKsOqsCQyn1BBFc+cWnydSElJWghfAlCB1BqmRZDqDey07Kru3Nnx8F/7k/KjJKmqE9Huuwf2y4x9XnhnB2cFHGeeCNJx5+I/AVZjuadi16PoFuHcRWZdXQ8j50rgXJ8cHm/0kcUVWuLZMkzCBs9EVCxIHqxzt5Gt2nXq2YtVPmjB/UCFBORncfPFaItMry8RTfcHTwYpzOTWXFJIMINLxh+87qQa4i2NOooeuNqSUUxuC5xmMSxQXIOTIpjl66ZI8Lk+WtNLY9DVadSaBIzzrirSCxw2EM2W+6u59fIUrHxxtk15d7kKB8qhIeU6KOedSytdy1Bb5APvv+gqGx4xOLxdO3mKlCzK6Ng0MWEtrseRs1KJnLcKI4OdtvPcfEdaBUhiaGF0c0ECoA0Ml9ZuDHFad2W2Eskzu69chRhc7Vfky4lFqMPqzHptNqXkUsua15KKS+vLLFtx6dkji7wGKIhtOMEqpAAPnt0rLd9TqxhzwyXtJxiXJWNigHPkWIOkjfmDkkbeRplPngialGLRnHv2MIiP3Q+seecYx7dakreSTjtZUoKwjwsgaifytj3xn+VVz6mjGvVI+EH7Vc8jqB65yDtimkuCvE6kGra/DlsAKOepgAcjP+s1U1RqjKzuPg73Ucr6lVYsHUckEkEhc5PTfb086lzUKXmWZcUZQ4YuyiaI7vKsxmt3gXGwBLxuCc9Mp/D4O5UYvRNoKdre1lxP9SOhYWskDRMpLsWHdjU2oYyDCDjHXrTRpiSg4vkAdouIPcATu7PJKR3zctZAULqC4G2nHKna44ERLbXzDurmP9tbkFh1ZfP2xnPox8ql8qwNl2itGuRFxTh7t38eliFA1kL1x1dfulSDke2CrIT7Gn4TxOy7R2oguQI7yMZBB8YON5Ic/ejOPEnTG/INSjAXhvGrngkosOI6ns2IaGZct3RRgySxZ5qrBS0Z3HTIOGOoG47UgRtFfwlTDcaFmKEFNZAEUwYcwwxGT1+y5b1TlhuRfgybXQUsbsSJkdRWFo6CMxe8aFvdsszqkXd5XUQBksc8/7p+dR6NyjaCU1GXIC4xx+HicqRReKONtTNjY+gz1yAfYHzqyGKWPlkb4z4Rp2uUhi3IVVG5PIUKLbGclFWzy28Bup3l38R8P90bKPkBXRxwqNHHy5N0mwnNwR9A2OAMD+P8AGmjAMmZuovt0M1f2ZGxG9DVCxkAriKgbqELDaCaFvx6ZF9HTOPmpYfKkfPJZtoDTCniKxFiEAztliP0H/tqH1JXQixQg7DyLjqD7VLQt8Fq1vcYDDONh+tI0WY5ditcOWYk9aYSXUioFHoAdDUMaLE9MyH1OaggVAEsSUsmWwiX7S3B0nljdiOe/3f41XKVF0IJ8j8Xj0Eb51DIzz/vGpx8kZnQKq0yioA0MNjmHKHxHGMfiyBkHPLG9UN88nQg3GNxf2+oIWEhhzBBwccwc42q2zLs7o9C7S9nLG2t5FDM0+kuuGbH3vCGG46gepxU1yZYZMkvgU45Pq3DokQfaS5lbPIFs6f8ApC1nfM+TqQtYkkYgXcitnUwbO5zWikYt0rC0F0ZIpidyE3z6nn8eXxogqsmcrovXXDMcNSZTqXbPhIwdZBG4332yKsv1SruDlXu7dJFJ1f5nBHt6UdER3CHZvjE1tKRbOqMT4o3UNE5H5QwOhufLy59KUlo0XE7aG8l760ke34khV2jZVhGdskEHAPXUNjnf72aKA1vZvtLDxeNuG8Si03S5GchdTJ+OM/hlG5wNiM8xkVDJIeytjLY3M/Bbt2a1u45PqsnQNgk6Pyt1IzsyqR97JgCz2OvnXMUu0iFkYdAyko4GemoHHpWPLGmdHBO4gT6aOGa4YpwMmN9B/uv/AP0B/io0sqk0Rq4XFMpdhLDu0BPPmfemzStj4Y7UXO38wMVrhjiR58jOxEfdqu3uzU2BUzLqcm57ewuxVoryIG5ZFbF0OfNnts3Boe6K6RjHOoUmM8ao8I7T2GZXVBqxk7b4A3J9gKJulyRiTZh77I5Y2qEaEwVcTEnn7YoIbCi9nLhvFowuMsxIwuBk5Gc1FNDdeCDifDnjCA4ZQv3lGw8THBPnvn2I8qhOLZO2SBWalip9xmbNAolNBKdDyVCJkcVIoqAHoAVSA1QB2wxjcHIztnbfkcjn1286AJ7aQ4IyceVVzStMtxwi+WWorrQXXHhz09BSuN0Wwnttdg5JElzaoRjUg9uXNc+o/lUW4SJ4yRNt9FPYqyuI7h7mIOIyjB3dhpRlJwwBA5qd6dPd1KJx2vg897cWMMd1P9X0d13pCBDkBcZ23ORvRF80TKPqpj9nb7THImpVOkuhO51D8IHmenxJ5VTncotNK1fP7l2J2qsExO0YZ+ZJxq54IYN+umruJNEY5uEJNd1X4p/oHeFX8rhZZAsuhsAPjTjmS+3j307Hy6UOW2QkYbo2S9oJGkjRkHhRQuFzumBk+pyM+lVxa3Oy/I3tVdjLXBBORnf55q5GaVdUG+EfYwXbNjxR93jnuSowfXxZ+FOugkl5mw7RzBOBQR4G6Qe/iPe/50dhO4HveCj6pbFCQ31drhhzzpUOuPUlx/hNROdRS940IbpP3Ix8K0o9GjtJJO7S5j/3iDOGYBu8RRggg88Kcf62ZTTe3uhHFpX2NJ2gs/rltHxO0ytxEAz6Nmwh3OB+NCOfVfYVLFN1wa/TjvD1bUI7yBldWH9VOniRwP8Ahvjce45ioJB/EmJvBNp7s3EaTlCd1lU9xcp+6yJn1YnrVGZcWadNLmgxxazW6tXjbkR74IIYH4ECsabjK0b3UlTMpeyLbW4JOM4Udck+XwBq6C3zoryy2QsC9pIJpY4DHGzQwRyMXxy1yajnHkAuaeOWEZU3yznSTfJ32RuvECDhunqR0rS5ULHGpHpw7Su0eM7EH4bH9dqqeWjRHT3yeS3PFnLOVJ1MrLtzwdiKunTMkI0Zu9ODjIOwPzGcVCZbQOgjzICeQIJ2z12Hx/zqWwjG2He0PE5wxRCwEi+MEAjqu2R4RihTbXI0o9NoOtOJ6UUatO3LQGUnlvjBFI48krJwNccQhkXeJQ/QgYGfUeVCTTByi0V7ng7DdCHHl1/70KZEsTXQGgYO45cxyq2KtlR0zDcY67HqBvt/ryqOnAEdQA4UnkM0ANQA9MgGqGAqgDpWxUUMpUi5w+xlkDaI3cciQCQCfM0k2kW4ouSaRZ4JM0M4jbwgtpdWH8vOplTjYkLjKmGeO8QYSd3G7LGVGpFYhSQTjUBzwCefnVPY0Ll2Ze8uC7kk596viqRmnK2XP6SURKir4hzJA/lvSejbdlnpVQPztVldxL4o0YuEtowCSWbHhXYgc88xVCi5Ssvc1BUQvxsKFZAW3IYOM5HPGokn9afZb5FeXyBd1Dp0yKCFfLKOenfBGfQ5p0+xU1XKD99w1o+ExTHBWa5kAIILDCICGxuDlDsemD13ZPgWXDNJ9Jdr3dnaxKdZLoAFV99MZXAyoz94cqkRGh4lw5NaLgfZw6Nvy4AOc7kHG3Ll61l1EmqRt0sE05HkMkGhmHMAkA+gq6LspkqCIuzCISo+6MtseTtzO+MYIGPOkjfpGyxr1EmabsLx9LScLqH1O6JIB8RhlGAVYDcDcDfmCp6GrzIy4zngfFUmTP1O42ZRyCk+JceaHDD0OPOgEeifSBbKqW90CAiTKHbbAjnCxO2fy57p9vy0klaoeMtrsrcMchmjbnuMeo2IrnzR1IuzHdp4gViiyN2k2PPGOnrvzq7B1bKtSrSRUsr97CTv4Tq2+1hclo5U5MCPPbn/AC2L5MUci5MzVdDN8ZvY0kElrlInPeIud4z1T2B/Smw7tu2fVFUnTuJ6dw7iveQGTwIhjVh5MWHI+pNZpKnR1YSuN+48g4jekTSHOMs3IADn0AwAPatyXCOTJ+sy7N2anWBLiXu4Uk+4JGxI46MEGSF9TilWSN0uQAkq6R94HJOMHbbYfrmmux4qlZeubNnXUqyOApY6TnbI+8fIZHqd6Xd5jyh3oDT52yNPpTlT4ZGV5HoeVSKWra+ZPUUrjZYptFuYpMN/C/n/AJjrUdCXUgQRTlI8bYOaCU6ZfhV25EBRuMbfCoZalZzfW+fGv7w8j51IkkUKBBVIEghPlRRNMZ4yGKnmCR6bHFLYVzRqezPGY7RHSTXqYgkAeEfrzxiqskHPlGzT5Y4rUuoLvuIo120y506g2OR5AH9c0yi1CinLNPI5I447xESya0JwVAIIwfYnrUY4NL1kLLI30KFrAZGCggZ89hyzz+FXKu5TKSirZHUDHaEAjIyMg45Z+NDQyJeIz945flq3x5dMfpSxVKgyO3YQ4coNtNn3+WKqmnvTseK9UqWMjOBAoBMjgDPmfCoyfujJ3p3BbtxWj1DtbwVI7rhXCUcMsIMsveIMFmYyPqIG4KqwA8iMk06FZz2tc3PGbGHPeCLTI2lwyjxa2HLC+GNdvWmIRZfjaSw3V0ORLIDg/hyq4z0KhD8axZeciRvw8Y2zzdF7zu8AljkkAZPMnl7VoSqyhuyo9s6se8RxncqylTvvyNDkCSDfZmAamUxxdxcf7OzSkEwNsRKvVSurIODyNSm2JKKXQ9TsbaTitpd2N60Utxau0augG5CfZy6tuuQcc8HIpioqfRzftd8GvracuzQrJGCfGQvdnSAp+8VKnA9qCS3wK5LLAzHMrW9vOcnJJdBqO/njV7msmaPJv08riB+2vCDLIRgaCMq+fErE+X5TkcvKlwui3LHdwZK4fuo0D5Zlyh33UHzzzGetaIPdZkfq9TJ3PgJTOdJ5jluBVqKGq4NDwLtBIY1hb9mhBGOeMnn86oyY1e41YcjcdoR4d2eja4fUY2RyHQMT3ikEtjHIp0PpjyoeR7QWFNtALi/EnmmZpcg6iuG5jG38sU8EkuClKuGDHTUxPkAdhsNs71LlQVYXsrwQoqvlSTnVudvbqNzSyV9C+MtvU6vLH605KFQ4UbgeBgAFHLl03x1qIy2ojJBS5QO4hZPG5aRPCAAuCCMAY5+fWmi0+EV7drtoq8QVSqsu3Q064ZGTlWX+JcOZYlk0aGjxFKvqMaX255BXJ8zSKXrOPzJcKipfJgKTmasRQ+pYtbbVzOBzNFjRhY1zDoPhJwev/ihEyjt6Ei250EsT548/+9CYbeOSGaLqOVSK0Pax9TUoIruTs1OmMUarKzqSQtuTk/6FT2Jbs4qCBUAT28ZPt1pkrBujhMFh0GaFVgEoYtQbQF8I1775074oyzSW3zLIwvldjiXhbd13oII54A5VR6Rbto3o3tsis7oiOROjLkehHP8ASmkuUxYvho230QcMRZJ+Iz57mxQyD+1IQdI9SMZx5lKZldmh+jmACO74xeuQZS5Vstq0gkyFQM5BbCAH8mOtSQzKz8QeOKS8Ofrl+zJGpG8cOR4123LYCD0yd6GyVFsO9rZlgsVtgckKFY/mb8TfE5rBiW7JuOhkSjDaQ/RRDFHP30oOQjiPbO+VBwPPDEfOtc5JMy7W1wQ/TBGXuoZXQx6ogoOcnwuxBbH3T4jtRF2haRkVkLSxyc2Oct5kbf5VCW1MsXNHu30f2ZW6vJiojKW1pG6agwkfue8705GU2KjSMAnJOaZdCiXUxHYCYJwPi85IV31pq5btGAADzzmUgeppiCpd8X7viLhJGdYtNuC2zHuUWLJHLcqx2qias14uEbx176ESoFMqKdBPqOX6CsvRmxGHvYBdKYpIGEgUnUoZm6b5HMb8q0K4vcmUzSmqaPN+JcNkhk0OpB6eZrRGSatGCUWnTDNpptowWbSW64yQaV8suVRXJq+yl9E05nwguAhAVSBE+rbvAp+4AOg6mqppqLiu5pxTjJ30ZD9I3DoohHJMhLsV3jIBcEZ8RI25Hl6UuJyfESvUJJJmMa4ASTAwCxAGdwM7AnrtVlO0Vp1ErJM0siAjPIADrz/18KsqhVJydGs4LamN5XCk6VKp1VmYbZHkME/CqZco0K06oDN3zyNExH3gzE8sb8h5frU7Yp7imUZOVEN/CI2USLlAwJ0/iUEZx64p076DT6cnoHFLhZ4JXjOYnWXC7FMeIIQOmBj4jHMVRCDi+eqLJZFJNI8t4YoMgB65/hWnJ7JTpaeVWFLyNRq2xnCnHz/17UmLoatWluuqtBCy4IO6WWQ5TmozjOORqZT7IzqCozvErkMx07L/ABqyKpFGSSb4OGTCDOcnfYbAdMmiyKqPJ1b8qdEroNI29SBUpCsVACoAkghLsFHM0EpWFeMwrEkcaghty+ebdAfbnihSYNLqCMfI0ATCfSrKMjVj5c/1patpj7qVIK8Dv+cbdeXlVOaPctwz7Au5Xu5GA6Z+RH/erYvdEqmtsuD0Xi0LQcI4dw+PaW/kFxJjqGKiIN1xvGf+XTFYa7f4EVnwq35SlEJ693Hjc+7eL9w0wqCnZe+injvmTQe7mKRhwGxFFHGg0DoMhiD0JpMnstj4/biveYDthc63VM5wScVmwKlZtzO+Alw3jaWUPk66RqGCSTkkb+WennTuLbsS0lTAvbji63giMcUwCatTsCdecbn2x+tNDjqVyjfwM3BMThF+9qygG5Jbb/LrVm1MTc0+D3zg03c8P43dDmZblFJOSRDEIUyf72qhFZl+yluE7PjP/wAxfQ/ITwp/CI1IHMvZB5rKS/CfaSlbiIKSWZCSz6l6Ehsj2FURjPuat+O+C12R43hAucgiqZRs0RlSGvWWKXX4gjnxYAYeYOGBAqWnVDQasig45DI7wyqTgAaZgpc5GT3bAAqDscD4Uba5QvXiQC492PSZtdtOob/hSHl12OMg+4+NWxm0uSieNSfDMfcwzW0+ZAyv5tnp+VuRG/Tzqy9y4K62SNTDf/XoWSYEto8Bb0+6QceYFVNbXwXKXpFTRieIxFGIPInUD55q6PJRO48FnhkYGl8+464B6euKiT7D4V3NzwnxKWRHj223Rgwx1RTkHbl/lSbTRuddKA/GrWRNM6RsVz4iM5HmGHkOefnRt7CSlSujtik8eDggj/RFKrTCSTRe7Jk91JbuoJh5H80chJ39mz86d118zPTTryMhNYG3uGU8gfCfQ8j/ACpn60R8VY57iTieNB1HLbcuR36jpzqYKics3JcnN9eyy4A1N5KBnAHoOlSkkVNyYJ7shsN4TnfO1TfHAlc8lu8uMNtnlzDfy5YqEh5y5Kay4pkJuHZs8qZtBZFSiioAcCgDU9nrFUGs/CpmlEiEnLoA+M3XeTO3TOB7Ckj0Hl1KjvkAeWf1NTRDdpItWnDzIuoGklk2ui2GLcrs4gIVjnmM7iiVtBFqLpj2cBnlVM7uyrnnjJCj+IqyK7FMpXyz1i7IuO0Daf2VjEI1xyGldGPQh5G/wUIXsCbviWq+vrvIxZw91EfKRvs1/wCoyVJKRnuw3Fikiw4PiLnVnH9WSQR1+7SZJfy2izEv5iZwr95cE/2sfyqqMeEkXuXLk+wNumJuXD5IVmIHx2/lV7j2KFK3ZpbLjP2JDLpYbDUQAd9hk5+frWeWPujVHJxTB/BOHGXicWlQqiRZWAIKgIQzcuhIx+8KfdUClx9c9QvLgf8Aw3eSDlJLcEeuu8K/wqwoKHDIz/Q3C4FOGkeeUnGwCpcvqPszR/pU0RaPRLe4QW8cUGyxRrEmrfGlQBkD92nhFlc5Uzw2DiIjuZUJAZZHUhdlyGIbT/ZyDis+XHXKNuLLu4qjYBxNEQDgkEfP+VU1ZoTroY765EwkjljAkG2rOCrDkQT6jBxjarNjfRlbypJ8BDvdUWuN8vHyZvv4H4JPMetJzF8jtqS4J71kugscyBmjDncgachWBxzbOMc+RJ6AUkIzc5N8dEiuLW5Nq0PxK5nltoTEA0ajPdqcEHk2FxjG2wFTtqXJfudcIztxbLNEQeefDnZhnp756e9NuaYjipR5B03AmiVCzMpzn7oaMZ+74lby5jFWKSkVvG4pBCC7uFKRssQDEAMh5E4xq3yo36gVEajyht0m6ZqbeecqUYo2cgAOA23UHYE9cDerYZcT9pUV5IZY+y7Ak3dqCcAHnlcDfrleR/Q1ZlwRrdFlOHO36skXuztsTIZtQbWpiCjkBsct65A+dY5+XQ0yi9jlHl+XYG9seG+EPvrXCttzGOg8s5xv1psUZK3J9fwM8dzj63UylojSlkyNgTvz2I29atclFW2JKdBvs6HDNpAPgOTkeHBU898delVZZRZdhfNID8ebLA9fh/KrYKkRl55B9tA0jqiAszHAA5mmbS5ZUk26QV432bltFUy6ct0XfHoTSRyKTpFk8TirYLZzsCc42GegyTt6ZJPxpxE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s://encrypted-tbn1.gstatic.com/images?q=tbn:ANd9GcSf4pg2TnM73psHcvskSypNCgpv5zjggyGRqtJlPa3aia3M4H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649"/>
            <a:ext cx="3220557" cy="21431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idelantern.com/wp-content/uploads/2011/10/moy-e13178051624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213076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aryhorrorwriter.files.wordpress.com/2012/12/mwp_tv30_revisedtrouble_v5_lfmw3081h_june29th.jpg?w=490&amp;h=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558" y="19367"/>
            <a:ext cx="2671618" cy="25336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yousaytoo-us.s3-website-us-east-1.amazonaws.com/post_images/6c/8e/14/2210463/remote_image_1328529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620" y="2765586"/>
            <a:ext cx="2256285" cy="320040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ronekysdc.files.wordpress.com/2013/02/ski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176" y="228600"/>
            <a:ext cx="3251824" cy="220123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cdn.necolebitchie.com/wp-content/uploads/2008/03/lebronjam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905" y="2765586"/>
            <a:ext cx="2328651" cy="320040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introtomedia.edublogs.org/files/2011/07/Apu-n-227kcyu.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3796" y="2743200"/>
            <a:ext cx="2440782" cy="322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2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anim calcmode="lin" valueType="num">
                                      <p:cBhvr>
                                        <p:cTn id="14" dur="500" fill="hold"/>
                                        <p:tgtEl>
                                          <p:spTgt spid="3080"/>
                                        </p:tgtEl>
                                        <p:attrNameLst>
                                          <p:attrName>ppt_w</p:attrName>
                                        </p:attrNameLst>
                                      </p:cBhvr>
                                      <p:tavLst>
                                        <p:tav tm="0">
                                          <p:val>
                                            <p:fltVal val="0"/>
                                          </p:val>
                                        </p:tav>
                                        <p:tav tm="100000">
                                          <p:val>
                                            <p:strVal val="#ppt_w"/>
                                          </p:val>
                                        </p:tav>
                                      </p:tavLst>
                                    </p:anim>
                                    <p:anim calcmode="lin" valueType="num">
                                      <p:cBhvr>
                                        <p:cTn id="15" dur="500" fill="hold"/>
                                        <p:tgtEl>
                                          <p:spTgt spid="3080"/>
                                        </p:tgtEl>
                                        <p:attrNameLst>
                                          <p:attrName>ppt_h</p:attrName>
                                        </p:attrNameLst>
                                      </p:cBhvr>
                                      <p:tavLst>
                                        <p:tav tm="0">
                                          <p:val>
                                            <p:fltVal val="0"/>
                                          </p:val>
                                        </p:tav>
                                        <p:tav tm="100000">
                                          <p:val>
                                            <p:strVal val="#ppt_h"/>
                                          </p:val>
                                        </p:tav>
                                      </p:tavLst>
                                    </p:anim>
                                    <p:animEffect transition="in" filter="fade">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86"/>
                                        </p:tgtEl>
                                        <p:attrNameLst>
                                          <p:attrName>style.visibility</p:attrName>
                                        </p:attrNameLst>
                                      </p:cBhvr>
                                      <p:to>
                                        <p:strVal val="visible"/>
                                      </p:to>
                                    </p:set>
                                    <p:anim calcmode="lin" valueType="num">
                                      <p:cBhvr>
                                        <p:cTn id="21" dur="500" fill="hold"/>
                                        <p:tgtEl>
                                          <p:spTgt spid="3086"/>
                                        </p:tgtEl>
                                        <p:attrNameLst>
                                          <p:attrName>ppt_w</p:attrName>
                                        </p:attrNameLst>
                                      </p:cBhvr>
                                      <p:tavLst>
                                        <p:tav tm="0">
                                          <p:val>
                                            <p:fltVal val="0"/>
                                          </p:val>
                                        </p:tav>
                                        <p:tav tm="100000">
                                          <p:val>
                                            <p:strVal val="#ppt_w"/>
                                          </p:val>
                                        </p:tav>
                                      </p:tavLst>
                                    </p:anim>
                                    <p:anim calcmode="lin" valueType="num">
                                      <p:cBhvr>
                                        <p:cTn id="22" dur="500" fill="hold"/>
                                        <p:tgtEl>
                                          <p:spTgt spid="3086"/>
                                        </p:tgtEl>
                                        <p:attrNameLst>
                                          <p:attrName>ppt_h</p:attrName>
                                        </p:attrNameLst>
                                      </p:cBhvr>
                                      <p:tavLst>
                                        <p:tav tm="0">
                                          <p:val>
                                            <p:fltVal val="0"/>
                                          </p:val>
                                        </p:tav>
                                        <p:tav tm="100000">
                                          <p:val>
                                            <p:strVal val="#ppt_h"/>
                                          </p:val>
                                        </p:tav>
                                      </p:tavLst>
                                    </p:anim>
                                    <p:animEffect transition="in" filter="fade">
                                      <p:cBhvr>
                                        <p:cTn id="23" dur="500"/>
                                        <p:tgtEl>
                                          <p:spTgt spid="308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 calcmode="lin" valueType="num">
                                      <p:cBhvr>
                                        <p:cTn id="28" dur="500" fill="hold"/>
                                        <p:tgtEl>
                                          <p:spTgt spid="3078"/>
                                        </p:tgtEl>
                                        <p:attrNameLst>
                                          <p:attrName>ppt_w</p:attrName>
                                        </p:attrNameLst>
                                      </p:cBhvr>
                                      <p:tavLst>
                                        <p:tav tm="0">
                                          <p:val>
                                            <p:fltVal val="0"/>
                                          </p:val>
                                        </p:tav>
                                        <p:tav tm="100000">
                                          <p:val>
                                            <p:strVal val="#ppt_w"/>
                                          </p:val>
                                        </p:tav>
                                      </p:tavLst>
                                    </p:anim>
                                    <p:anim calcmode="lin" valueType="num">
                                      <p:cBhvr>
                                        <p:cTn id="29" dur="500" fill="hold"/>
                                        <p:tgtEl>
                                          <p:spTgt spid="3078"/>
                                        </p:tgtEl>
                                        <p:attrNameLst>
                                          <p:attrName>ppt_h</p:attrName>
                                        </p:attrNameLst>
                                      </p:cBhvr>
                                      <p:tavLst>
                                        <p:tav tm="0">
                                          <p:val>
                                            <p:fltVal val="0"/>
                                          </p:val>
                                        </p:tav>
                                        <p:tav tm="100000">
                                          <p:val>
                                            <p:strVal val="#ppt_h"/>
                                          </p:val>
                                        </p:tav>
                                      </p:tavLst>
                                    </p:anim>
                                    <p:animEffect transition="in" filter="fade">
                                      <p:cBhvr>
                                        <p:cTn id="30" dur="500"/>
                                        <p:tgtEl>
                                          <p:spTgt spid="307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82"/>
                                        </p:tgtEl>
                                        <p:attrNameLst>
                                          <p:attrName>style.visibility</p:attrName>
                                        </p:attrNameLst>
                                      </p:cBhvr>
                                      <p:to>
                                        <p:strVal val="visible"/>
                                      </p:to>
                                    </p:set>
                                    <p:anim calcmode="lin" valueType="num">
                                      <p:cBhvr>
                                        <p:cTn id="35" dur="500" fill="hold"/>
                                        <p:tgtEl>
                                          <p:spTgt spid="3082"/>
                                        </p:tgtEl>
                                        <p:attrNameLst>
                                          <p:attrName>ppt_w</p:attrName>
                                        </p:attrNameLst>
                                      </p:cBhvr>
                                      <p:tavLst>
                                        <p:tav tm="0">
                                          <p:val>
                                            <p:fltVal val="0"/>
                                          </p:val>
                                        </p:tav>
                                        <p:tav tm="100000">
                                          <p:val>
                                            <p:strVal val="#ppt_w"/>
                                          </p:val>
                                        </p:tav>
                                      </p:tavLst>
                                    </p:anim>
                                    <p:anim calcmode="lin" valueType="num">
                                      <p:cBhvr>
                                        <p:cTn id="36" dur="500" fill="hold"/>
                                        <p:tgtEl>
                                          <p:spTgt spid="3082"/>
                                        </p:tgtEl>
                                        <p:attrNameLst>
                                          <p:attrName>ppt_h</p:attrName>
                                        </p:attrNameLst>
                                      </p:cBhvr>
                                      <p:tavLst>
                                        <p:tav tm="0">
                                          <p:val>
                                            <p:fltVal val="0"/>
                                          </p:val>
                                        </p:tav>
                                        <p:tav tm="100000">
                                          <p:val>
                                            <p:strVal val="#ppt_h"/>
                                          </p:val>
                                        </p:tav>
                                      </p:tavLst>
                                    </p:anim>
                                    <p:animEffect transition="in" filter="fade">
                                      <p:cBhvr>
                                        <p:cTn id="37" dur="500"/>
                                        <p:tgtEl>
                                          <p:spTgt spid="308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88"/>
                                        </p:tgtEl>
                                        <p:attrNameLst>
                                          <p:attrName>style.visibility</p:attrName>
                                        </p:attrNameLst>
                                      </p:cBhvr>
                                      <p:to>
                                        <p:strVal val="visible"/>
                                      </p:to>
                                    </p:set>
                                    <p:anim calcmode="lin" valueType="num">
                                      <p:cBhvr>
                                        <p:cTn id="42" dur="500" fill="hold"/>
                                        <p:tgtEl>
                                          <p:spTgt spid="3088"/>
                                        </p:tgtEl>
                                        <p:attrNameLst>
                                          <p:attrName>ppt_w</p:attrName>
                                        </p:attrNameLst>
                                      </p:cBhvr>
                                      <p:tavLst>
                                        <p:tav tm="0">
                                          <p:val>
                                            <p:fltVal val="0"/>
                                          </p:val>
                                        </p:tav>
                                        <p:tav tm="100000">
                                          <p:val>
                                            <p:strVal val="#ppt_w"/>
                                          </p:val>
                                        </p:tav>
                                      </p:tavLst>
                                    </p:anim>
                                    <p:anim calcmode="lin" valueType="num">
                                      <p:cBhvr>
                                        <p:cTn id="43" dur="500" fill="hold"/>
                                        <p:tgtEl>
                                          <p:spTgt spid="3088"/>
                                        </p:tgtEl>
                                        <p:attrNameLst>
                                          <p:attrName>ppt_h</p:attrName>
                                        </p:attrNameLst>
                                      </p:cBhvr>
                                      <p:tavLst>
                                        <p:tav tm="0">
                                          <p:val>
                                            <p:fltVal val="0"/>
                                          </p:val>
                                        </p:tav>
                                        <p:tav tm="100000">
                                          <p:val>
                                            <p:strVal val="#ppt_h"/>
                                          </p:val>
                                        </p:tav>
                                      </p:tavLst>
                                    </p:anim>
                                    <p:animEffect transition="in" filter="fade">
                                      <p:cBhvr>
                                        <p:cTn id="44" dur="500"/>
                                        <p:tgtEl>
                                          <p:spTgt spid="308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90"/>
                                        </p:tgtEl>
                                        <p:attrNameLst>
                                          <p:attrName>style.visibility</p:attrName>
                                        </p:attrNameLst>
                                      </p:cBhvr>
                                      <p:to>
                                        <p:strVal val="visible"/>
                                      </p:to>
                                    </p:set>
                                    <p:anim calcmode="lin" valueType="num">
                                      <p:cBhvr>
                                        <p:cTn id="49" dur="500" fill="hold"/>
                                        <p:tgtEl>
                                          <p:spTgt spid="3090"/>
                                        </p:tgtEl>
                                        <p:attrNameLst>
                                          <p:attrName>ppt_w</p:attrName>
                                        </p:attrNameLst>
                                      </p:cBhvr>
                                      <p:tavLst>
                                        <p:tav tm="0">
                                          <p:val>
                                            <p:fltVal val="0"/>
                                          </p:val>
                                        </p:tav>
                                        <p:tav tm="100000">
                                          <p:val>
                                            <p:strVal val="#ppt_w"/>
                                          </p:val>
                                        </p:tav>
                                      </p:tavLst>
                                    </p:anim>
                                    <p:anim calcmode="lin" valueType="num">
                                      <p:cBhvr>
                                        <p:cTn id="50" dur="500" fill="hold"/>
                                        <p:tgtEl>
                                          <p:spTgt spid="3090"/>
                                        </p:tgtEl>
                                        <p:attrNameLst>
                                          <p:attrName>ppt_h</p:attrName>
                                        </p:attrNameLst>
                                      </p:cBhvr>
                                      <p:tavLst>
                                        <p:tav tm="0">
                                          <p:val>
                                            <p:fltVal val="0"/>
                                          </p:val>
                                        </p:tav>
                                        <p:tav tm="100000">
                                          <p:val>
                                            <p:strVal val="#ppt_h"/>
                                          </p:val>
                                        </p:tav>
                                      </p:tavLst>
                                    </p:anim>
                                    <p:animEffect transition="in" filter="fade">
                                      <p:cBhvr>
                                        <p:cTn id="51"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19800" y="1676399"/>
            <a:ext cx="2667000" cy="4419601"/>
          </a:xfrm>
        </p:spPr>
        <p:txBody>
          <a:bodyPr/>
          <a:lstStyle/>
          <a:p>
            <a:r>
              <a:rPr lang="en-US" dirty="0" smtClean="0"/>
              <a:t>Or this woman’s?</a:t>
            </a:r>
          </a:p>
        </p:txBody>
      </p:sp>
      <p:pic>
        <p:nvPicPr>
          <p:cNvPr id="3074" name="Picture 2" descr="http://upload.wikimedia.org/wikipedia/commons/3/3a/CBRichmo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21771"/>
            <a:ext cx="4822371" cy="689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4.media.tumblr.com/tumblr_lv360ydDCs1r602ar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70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89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4000" dirty="0"/>
              <a:t>Questions </a:t>
            </a:r>
            <a:r>
              <a:rPr lang="en-US" sz="4000" dirty="0" err="1" smtClean="0"/>
              <a:t>PoCo</a:t>
            </a:r>
            <a:r>
              <a:rPr lang="en-US" sz="4000" dirty="0" smtClean="0"/>
              <a:t> </a:t>
            </a:r>
            <a:r>
              <a:rPr lang="en-US" sz="4000" dirty="0"/>
              <a:t>theorists ask…</a:t>
            </a:r>
          </a:p>
        </p:txBody>
      </p:sp>
      <p:sp>
        <p:nvSpPr>
          <p:cNvPr id="3" name="Content Placeholder 2"/>
          <p:cNvSpPr>
            <a:spLocks noGrp="1"/>
          </p:cNvSpPr>
          <p:nvPr>
            <p:ph idx="1"/>
          </p:nvPr>
        </p:nvSpPr>
        <p:spPr/>
        <p:txBody>
          <a:bodyPr>
            <a:normAutofit fontScale="70000" lnSpcReduction="20000"/>
          </a:bodyPr>
          <a:lstStyle/>
          <a:p>
            <a:r>
              <a:rPr lang="en-US" dirty="0"/>
              <a:t>How does the literary text, explicitly or allegorically, represent various aspects of colonial oppression?</a:t>
            </a:r>
          </a:p>
          <a:p>
            <a:r>
              <a:rPr lang="en-US" dirty="0"/>
              <a:t>What does the text reveal about the </a:t>
            </a:r>
            <a:r>
              <a:rPr lang="en-US" dirty="0" smtClean="0"/>
              <a:t>problems of </a:t>
            </a:r>
            <a:r>
              <a:rPr lang="en-US" dirty="0"/>
              <a:t>post-colonial identity, including the relationship between personal and cultural </a:t>
            </a:r>
            <a:r>
              <a:rPr lang="en-US" dirty="0" smtClean="0"/>
              <a:t>identity?</a:t>
            </a:r>
          </a:p>
          <a:p>
            <a:r>
              <a:rPr lang="en-US" dirty="0" smtClean="0"/>
              <a:t>What </a:t>
            </a:r>
            <a:r>
              <a:rPr lang="en-US" dirty="0"/>
              <a:t>person(s) or groups does the work identify as "other" or stranger? How are such persons/groups described and treated?</a:t>
            </a:r>
          </a:p>
          <a:p>
            <a:r>
              <a:rPr lang="en-US" dirty="0"/>
              <a:t>What does the text reveal about the politics and/or psychology of anti-colonialist resistance?</a:t>
            </a:r>
          </a:p>
          <a:p>
            <a:r>
              <a:rPr lang="en-US" dirty="0"/>
              <a:t>What does the text reveal about the operations of cultural difference - the ways in which race, religion, class, gender, sexual orientation, cultural beliefs, and customs combine to form individual identity - in shaping our perceptions of ourselves, others, and the world in which we live?</a:t>
            </a:r>
          </a:p>
          <a:p>
            <a:r>
              <a:rPr lang="en-US" dirty="0"/>
              <a:t>How does the text respond to or comment upon the characters, themes, or assumptions of a canonized (colonialist) work?</a:t>
            </a:r>
          </a:p>
          <a:p>
            <a:r>
              <a:rPr lang="en-US" dirty="0" smtClean="0"/>
              <a:t>How </a:t>
            </a:r>
            <a:r>
              <a:rPr lang="en-US" dirty="0"/>
              <a:t>does a literary text in the Western canon reinforce or undermine colonialist ideology through its representation of </a:t>
            </a:r>
            <a:r>
              <a:rPr lang="en-US" dirty="0" err="1"/>
              <a:t>colonialization</a:t>
            </a:r>
            <a:r>
              <a:rPr lang="en-US" dirty="0"/>
              <a:t> and/or its inappropriate silence about colonized peoples? </a:t>
            </a:r>
          </a:p>
        </p:txBody>
      </p:sp>
    </p:spTree>
    <p:extLst>
      <p:ext uri="{BB962C8B-B14F-4D97-AF65-F5344CB8AC3E}">
        <p14:creationId xmlns:p14="http://schemas.microsoft.com/office/powerpoint/2010/main" val="2921318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sz="4400" dirty="0" smtClean="0"/>
              <a:t>Gender Studies/Queer Theory</a:t>
            </a:r>
            <a:endParaRPr lang="en-US" sz="4400" dirty="0"/>
          </a:p>
        </p:txBody>
      </p:sp>
      <p:sp>
        <p:nvSpPr>
          <p:cNvPr id="3" name="Content Placeholder 2"/>
          <p:cNvSpPr>
            <a:spLocks noGrp="1"/>
          </p:cNvSpPr>
          <p:nvPr>
            <p:ph idx="1"/>
          </p:nvPr>
        </p:nvSpPr>
        <p:spPr>
          <a:xfrm>
            <a:off x="457200" y="1600200"/>
            <a:ext cx="5410200" cy="4525963"/>
          </a:xfrm>
        </p:spPr>
        <p:txBody>
          <a:bodyPr>
            <a:normAutofit/>
          </a:bodyPr>
          <a:lstStyle/>
          <a:p>
            <a:r>
              <a:rPr lang="en-US" dirty="0" smtClean="0"/>
              <a:t>Gender Studies challenges the </a:t>
            </a:r>
            <a:r>
              <a:rPr lang="en-US" dirty="0"/>
              <a:t>idea that gender is part of the essential self </a:t>
            </a:r>
          </a:p>
          <a:p>
            <a:r>
              <a:rPr lang="en-US" dirty="0" smtClean="0"/>
              <a:t>close </a:t>
            </a:r>
            <a:r>
              <a:rPr lang="en-US" dirty="0"/>
              <a:t>examination of the </a:t>
            </a:r>
            <a:r>
              <a:rPr lang="en-US" dirty="0" smtClean="0"/>
              <a:t>socially constructed</a:t>
            </a:r>
            <a:r>
              <a:rPr lang="en-US" dirty="0"/>
              <a:t> nature of sexual acts and identities. </a:t>
            </a:r>
            <a:endParaRPr lang="en-US" dirty="0" smtClean="0"/>
          </a:p>
          <a:p>
            <a:r>
              <a:rPr lang="en-US" dirty="0" smtClean="0"/>
              <a:t>Much of it is based on the ideas of Michel Foucault.</a:t>
            </a:r>
          </a:p>
          <a:p>
            <a:r>
              <a:rPr lang="en-US" dirty="0"/>
              <a:t>Challenge the cultural notions of "straight" ideology</a:t>
            </a:r>
          </a:p>
          <a:p>
            <a:pPr marL="0" indent="0">
              <a:buNone/>
            </a:pPr>
            <a:endParaRPr lang="en-US" dirty="0" smtClean="0"/>
          </a:p>
        </p:txBody>
      </p:sp>
      <p:pic>
        <p:nvPicPr>
          <p:cNvPr id="7170" name="Picture 2" descr="https://encrypted-tbn2.gstatic.com/images?q=tbn:ANd9GcR2mSsJ4gee2GJybjOhbgaxiZo-xgmgBw3uUx4E0PzKYl29Xef5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936" y="2514600"/>
            <a:ext cx="325876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1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029200" cy="5592763"/>
          </a:xfrm>
        </p:spPr>
        <p:txBody>
          <a:bodyPr>
            <a:normAutofit/>
          </a:bodyPr>
          <a:lstStyle/>
          <a:p>
            <a:r>
              <a:rPr lang="en-US" dirty="0"/>
              <a:t>C</a:t>
            </a:r>
            <a:r>
              <a:rPr lang="en-US" dirty="0" smtClean="0"/>
              <a:t>hallenge </a:t>
            </a:r>
            <a:r>
              <a:rPr lang="en-US" dirty="0"/>
              <a:t>the cultural notions of "straight" </a:t>
            </a:r>
            <a:r>
              <a:rPr lang="en-US" dirty="0" smtClean="0"/>
              <a:t>ideology</a:t>
            </a:r>
          </a:p>
          <a:p>
            <a:r>
              <a:rPr lang="en-US" dirty="0"/>
              <a:t>I</a:t>
            </a:r>
            <a:r>
              <a:rPr lang="en-US" dirty="0" smtClean="0"/>
              <a:t>mprinting </a:t>
            </a:r>
            <a:r>
              <a:rPr lang="en-US" dirty="0"/>
              <a:t>of heterosexual norms </a:t>
            </a:r>
            <a:r>
              <a:rPr lang="en-US" dirty="0" smtClean="0"/>
              <a:t>manufactures </a:t>
            </a:r>
            <a:r>
              <a:rPr lang="en-US" dirty="0"/>
              <a:t>heterosexuality as the dominant sexual </a:t>
            </a:r>
            <a:r>
              <a:rPr lang="en-US" dirty="0" smtClean="0"/>
              <a:t>format.</a:t>
            </a:r>
          </a:p>
          <a:p>
            <a:r>
              <a:rPr lang="en-US" dirty="0" smtClean="0"/>
              <a:t>Media perpetuates dominant masculine stereotypes. </a:t>
            </a:r>
          </a:p>
          <a:p>
            <a:r>
              <a:rPr lang="en-US" dirty="0" smtClean="0"/>
              <a:t>This </a:t>
            </a:r>
            <a:r>
              <a:rPr lang="en-US" dirty="0"/>
              <a:t>is particularly noticeable in gangster films, action films and westerns, which never have "weak" (read: homosexual) men playing the </a:t>
            </a:r>
            <a:r>
              <a:rPr lang="en-US" dirty="0" smtClean="0"/>
              <a:t>heroes.</a:t>
            </a:r>
            <a:endParaRPr lang="en-US" dirty="0"/>
          </a:p>
        </p:txBody>
      </p:sp>
      <p:pic>
        <p:nvPicPr>
          <p:cNvPr id="8194" name="Picture 2" descr="http://content.artofmanliness.com/uploads/2008/01/ramb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69773"/>
            <a:ext cx="288400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95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dailymail.co.uk/i/pix/2014/03/08/article-2576241-0BA11EC2000005DC-651_306x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
            <a:ext cx="291465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RO3sEAk_w6wARXjTTS9HAxNu16MHf5M1et3N7UE-sUK1hg5OXs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4" y="381000"/>
            <a:ext cx="5521325" cy="26423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gameskinny.com/gameskinny/596d9f69c65ecf34142e5426a57cc24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171825"/>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2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LoAfAMBIgACEQEDEQH/xAAcAAABBAMBAAAAAAAAAAAAAAAHAwQFBgECCAD/xABTEAABAgQDBAQHCQ0FBwUAAAABAgMABAURBhIhBxMxQSJRYbEUMnF0gZGhIyZCUnWUwcLSFRYXNjdVYmSistHh8CUnM0NFCERlcoSS8TQ1U3OD/8QAGQEAAwEBAQAAAAAAAAAAAAAAAQIDAAQF/8QALBEAAgIBAwIFAgcBAAAAAAAAAAECEQMSITEEQQUTMlFhIqEUQlKRsdHwM//aAAwDAQACEQMRAD8AM6nEIBUtQSBxJNhCaZuXULh9q3XnERuIZmTk6LNzNUUtMm0gLdUgEkAEHlrxtA4bxls8Sh1Hh1RKXQkKuyv4PC3RiK3GCz4SxqN83px6Y0/q8a+FS4Fy+0B/zj+ucC93HWz17e72fqC94kJOaXVoAOXR0hL78tnZZQ0J+o5EeKNwvT9mDRgq+EsE2D7X/eIReqkkwW0uzLYLl8hBuDw5jTmPXAzZxxs9bKrT9QVmbU2QphZFlCx+D1ARsrHOzxTC2HJ2dW2tZWpK5ZRBJKD8XrQmNRgi/d6lBlh5U80G5hJWyo3G8SCAVDrHSTr2iFF1imocW2ubbC0eONej0suvV0jaBeMX7OBJy0t4dUMsugttqDCgrKTexsmx8tr68b6wpOY22czjq3H56eG8JK0iXX0rhHwinNxbQdDxGt+EajBKXW6W3LCZXOtJZK93nVcDNpp2cR6x1xsqtU1ttxxydaSlpRSsm/RI0IgYrxhs4XI+CGoVJLRXnNmV6nQn4NtSkE2Gpv1wsrHWz1xgtP1Oou3e32dUuoHN0upIFrqJ4cYOk1hCGJqKUpV90mMqiAFEkAk8Be3P6Yeuz0o0wX3ZhpLSUZyoqHi2vf1awI/vl2ZhtDSahUw0gABsMrykgAXPR46e09Zh1MYz2czJcL09UVB1gsLSZddlIKMh+D1f1xg0awjqxHRUaKqTAOmlzzNh6zoOskDnGRiKjnLafaOYgAgEjW/O2nin1HqgYuYr2bOPqeVUqpvFZCTuV8UKC0nxeIUlJ7covfW+ycXbOUupdFVqlwoqN5cnMTmza5Li+dV7EXvGpACg3VZB+b8EZmm1zHHdi9+f2Veow8tFDwfiXB1WxE6iiPzD9SebJu+wRlQklRykgW8b06RfgNIRoaypbTLfg/rvmp7xG+z1ts4GoJKE38Bbv0R1QntMPvAroPHwU94jfZ8r3j0IfqLX7sa/pN3H+I6zTcOUl2o1IEMosAltsFa1HgkDrig0jbDTZ2pqZnqM5KSRPRmSpKigda0207bExYtodKerNKl22XMhbmkFV7WyqOUmx42veBxXMMU1mQSJdmoKWpxQK3SlCWwi11kAa8b28sKpLuWjiclYc07laErbCFIUAUqFiCDqI8Uo+In1RCYMUkYXpzSVFW4a3JJFtUHLYdgtp2RN8YBNqisY6xXKYUp6FlttyafuGUlIyi1ukezWBrPKx83L/dZL84hLllBO8AsP/r4DSLRtLpbtRxRQmsq3GXAc4CdEpSsZifWmH2LHJ2Tpcypc62hLjjTbA3V8iVLCTc+Q84SUmuDqwwi1v3HGzPGacVSjzE4wymflQN5kAs4D8K3Lhr5YvAQ3/wDEj1CAnsqo01LY/mnVKQEssLU4pHirzHLYekH1QazeKWc+SNSoreOMQKoFPT9zpaVdn3iQyl++QW4k21PkgZym0zElMnN7V5eSm5NIu4hEsEXF9cixzHb/ADgn4qoaam7LTS25d3wdK8qX03AUeB74G2P5dT8lOszEwlHgzLZSw1L5QtZ5gnlf6ITzGpUWx4YShfcM8m7LzkmxNy4bWy82lxCgkapULg+2MqQi/wDho/7RDHCrDslhejysyjI8zIsNrRe+VQbSCIkFcRDtnNQOiAnb0wEpA/sc8B/zQS4Gi/y9sfI5+tBKvDSFRU9po94Vb81PeIxgA+8ig+ZN90KbThbANd81PeI0wCm2B6Ef1Fr92A/SMuSbKA4FBQuCefXA+xxMNNvEl5KW5RRTMIzEKF066ZrcCOXpggzbEvMMZXWkqUk8CONv5Q0ncPSk+0yVADKRlKk5igfo34Qjgzox5FB7kXhOry01TWWUslqYbSFuMNNLOQqGaxNrBXS17b+SLHLuB5JUg3A4jgU9hENqbIydObdl5VJS2Cc5Ub3JsL38ggG4pxJOVarzqadNOIkQ+VLXvcqHVWNlq6xYAAWOiRzi0MWtk6thLx1X6Uy9JsNTRdqrUyjI1LvBJSkqAUFnUZSOR42HlEPjSrSjcipM4Xd+2rRsEJF7jxgeWkCotuzS0y6Z1kuKPQQnS56r2t64uUtianVbAj6MRsIm6lLNlMsu5Dj3SCbaa5khSSez0w2XpuGisJ+WXHZNXqFO0xbErMpTUwo+EIdslTmpIKOtOsX8E845EbklNsMvGYaQp8FTaF8DZRGpOgNxz6x1wQ9m2PalSq1LUmszpm6bMqSylxSwsy6zwsvmORFyOBHCFlipbHO5W7Yb6vUZal092anVWaQk9HmrsEC3F1GqNRmk/c2VczLUAHCrnfmOVj3RCVSoP4grb1ROf3VzdNIvctt8ki3p9ZiTqEtXZik+DtPTktvUoQ+t1zIkoQPGBWQLm9rA26N7RBxtnViuC97JSc2g1alTSZAOSlSmGW8rpDZTmXzNwbAD6NLxasE4xl8StOsOpSxUpcAvMDxSOGZB5jl2HyiBWzQm6c1dyaZZa0AWMzxdJSF5gUgg3CuN43oTspQKixPyz07MzjCic1kMNuJULFJF1qIPo5QzaXIYdJly7wjf8F0X+Xpj5HP1oJQgMOYpkpfFkljWosutICDTphlrp5SUlSFp4G3jAjs7YMEpNMzks1NSrqHGHkBbawdFJIuDDPdJo5Z45YpuE1TRXtpv4gV4/qp7xG2AE3wLQPMWu6MbTtNn1e81PeIxgZ1qXwFQlzLrbKRIN3LigkDTtg9hFySNWmHZZTa2GXHTmTnShNwBcX1h+0oBnKnpEAadUQlTxJRpOWRMuz0ssLJ3Sm1F3MRxtkvwuPXEFUsbsU9bJQiYmFvsJmEFDaWkBKioDiSq/RMbUl3OiHT5cnpi2IbTq29Q8PTDAVlmJ9RbFjqlKhqevxUrHpgCNzVp5te6S8bizar2V2aEH1GCjiGsCuTpTMUmWfU0tSWzMFx5VgSNACkeixhlKTpYbmfBJeTlVOM5Q7KSyGHEDOk6LQAqxtY6w0OphBUdy8L6hxTdIrzcliSeRkp1FclW1cXW5csg/wD6LPsvD2Roe7LL0xUqYyjfpeU2y6Xst0lKwN2FDqI1HsidotPRVZvfz1WlpfcONqBm3SVuEngm+pNx3RF0vwZRZ8NU4hjdKKigXUDkJTpY8VZR6YWfVya2R0x8Kg5SU53p9kel6LSiy8HZ+ZmZSWYTlk1SqWg4cwSVJVmVY3WSTYHWE2JWlSqwqSosqCPhTK3JhXouQn9mHsnJuu06pTYA3Uu23nN+anUADvhFmccYlZqWQEluayBwkXIyqzC3Vc8YjLNOR1Y/DemhKVLVVcsmqU8HqZVptDbMtMybF23ZZsNGzoUj4IGoUQQeOpiBWkue6uXWc3jq1N/KYl5SYkmcH1UNqX4c7MsNrB4ZLlQt18FREKnGhICXyku7/eFfLLltb12MJJtpFunjjxzm4R2uvsiaqfTw3Snh8MlF+1F09wENUyjP3sGdy2mBUdxmv8DdBVvXCDs9nwpLtE/4NRcA7AptB780a/dOWGElyheHhJqm9DfPJuQnN5L6QWrdv2EhPy4aV+r7WRWJRfCrxv4s+wf2HRBx2ckKwJQiT/uSB7IBNWXv8IzxHKdlgO3ovQcNmSwcAUK9/wD0wH7Ri0dsaPB8Ral1U3/uETmI2mnqJNoeQlxvKFKQoXCgCDYjq0gHy0u9W5tRfmmVzagFIVNOAZySBYKVoNDe3ZpBuxP4T9wJ5Ui4y3MIazoU+CWxYgnMACSLA8IC1Qaoz0g9N0ecXeXbQp+XW2rJ0lBPua1WUbE8FC9ucLOLaR0eFZYY9SfLqnV0OMQ0Cdw+3LNVEs5387iUtLzADojjYQlXzZ6mp/4XL/WP0xCTFRWuQlmluKU20VhsE3yA5bgdnZG9UqrU9N09MsVHdycvLquLXWkWIHpMTpPg9dZpJxc+VZLUmos0zECZx8KLbTzhUEC5N8wHfEXLKyy7o+IyMxv+mhPeRGaEhipYrEhNgqbW69mQFlJOULPEG/ECJqoU+psSVTpcrKSRZfl0OsiUQoLWUPtXzlalHQE87cTDRxto5svXwxzru0v2HWB8OHEbkw+JwMJkVIUobvMV8TbiLeL7Yr2G0N1KdlZR1SkoXLuq6J1uhlax7UiGsrLzVPmmzUapIyDKHUOONKnklSwCD4jZUTz4iNaHUqDQag1OPVhyeU2060GZSSX0s7am/GWU8M1+HKDHFdbEsviDUpvXytvgzLT5LE3lUQHJcZh1gONnvEYlq2Jan1KV3YUZxLSd4T/hZFFV/TwiNTXKFJh1tikz00lxIQVzc6EXFwfFQjTUD4ULP1Cel6PLVWRo1IlJSZeW008W/CXAtFrg70qt6hDrCyOTxKDuk+xuHn1yYW0hSkOzCUJyAnOpKVaAdgWPXE+1Qpl3B7rrkkqXqhnwprwk7lSmAgA2zkC2ZV79kViSxVX6qsSS6pNIQeBYcLIQOxKLC0ZZojgUt9bxccUCSpajdY7ev0xtEYumSfW5siuK7j1bTTEkZefrdKlhvwspQ8ZhYISRwaCh7YbtKoa3gy1O1aoun/KkpEJJ9KlE/sxHrl5dAVmbbbB0KksXIJ5C5646E2aDdYFo9l5juBmIAHM6acbcPRB+hK6IT6nOu9AeZlZyrzcthuQoz8ksgzIYm1+6OG1t44ogAWA0AAtrYGDth6lJolDkaY2vOJVlLebhc8z64pTyr7dWCfzOfrQRQRGm+EcupydsY4tmZeTw3Un5xakS4YUlxaRcpSro5rc7Xv6I56nKTL09DDlVrkuy08nOytuVec3qeSk3SAfXBz2mj3gV7zQ94jbAbTb2A6AHmm3AJJogLSDY5eV4NKrY2LPkx2oPkBKq1hsyLVPMpOOpYUXEzS3Qwt5SgAbpsoBOibC9+3WGLOKZSQfafpdElWXm1XS9MvLmFoN7ggGyLjkcsSu2zL+ECbSmwswyLAfoCKXT5B+ozCmJVGdxLTjpH6KEFavTZJiijGroDzZHyyem8a1dbi1Sc8qVC7le5YaaueJ1SkExc6pgus4ipUnMVWrypcaaUpG6YJKgoA9I3AvoOAgS+SCRhzFzycMtyj4ecMt7gN0Re3wba8hp6I09SX0hw6ZSqYORdJIItY6w6lXrSU9l8YBtQ7LK/mIu07SpOotF+caaZmXBnO6TaxPLtiClaPLrVNstrUQnKgqAsTz+geqKeZaRNxd7EDUrCoTJHAuqUO0E3EFSdw1JLwVSKVvZgTerzTKVAZnnQL5hbyDsEUX7klmZ3jlnVAjLn0SVXsMx6oLGzaVFYqzlTWpTzMkS0h1X+YsgdLy2Kj2XERyTezRXFGKTcgRYcT4JVHRMWBQCg9XGLGh9LrjqU+Kg5SfR/wCIiJ2SEliKoMXzJbmnWtRxGYgRJy+USTamkpSkp4Ac+cRyO3Z1YlpjRD1pwrmjYgIQLi3Xyg+bLLHZ/RbX/wAFV79edUc/VdSj0E6ZzZWmsdC7MG91gCijrYzetSj9MH8hDP6ivvi23Vkf8HP1oI6Ui0Dl7Xbsz8kH60EYKtpBn2IRIDaZ+T+veaHvEZ2fq94lB8xb7oxtN/ECu+anvEYwB+ItBP6i33QX6RVyBzbrKLZxoiaKTu5qUbUlXWU3SR3euInZG8lnH1OQtsLQ+HGTfkFIOsEXb1T/AAnDclPoSCuVmcqldSFi3eE+uBpsrOXaDRrpv7qseT3NWsUi7gZ8kLX6cqkVyoU5YIMrMLbF+aQdD6reuLHs9lnH5aqup1Qzuri2nSzC/sHrh7tvlDL43U/ughE1LNuBYHjkXSSe3TuiS2KU9M9IYoQrUql2wlJ4ZgVKHtAhm7iFbMb1N1SGyo5RfrvEXh1tZfnHlk7tbmRBtxKQL/vj1w4rXRSLAAW4xK4epjisDmogKH9qLsofFKEJPtQIBR8kLWlENKCVI9FoKGxNgM4OU4ABvZx0+qyfogbVVpSyEpAI1sRBm2dSKZLBdKaCbKU1vFeVaio/vQmTgzAziyV3OJ64k6Hwtah2XOb6YZU90Kk1pAsUrsNeVgfpMTe0toy+K6tqbrWlYHWCgRWqNnWJpCQSElGpGlyDp7IjWzOyL4GlXGRC3TxAsI6SwbLLk8I0aWcGVbck0lY6jlF450mkIm6zIU5ahkcmGkuqPAZlAfTHULQCAEJFkpFgOoQ72ic2Z3MHi/y7M/JB+tBGsIHK/wAurHyOfrQRoEuxFFd2mfiDXfNT3iNcBn3i0LzFvujbaZ+INd81PeIxgAe8ehaf7k33Qz9IFyM9pMuJvBFYbV8CWLg8qOl9EAXZ/NGTxxRHkpzFU4hsi/JZyH96Oi8Wy65nCtZYaTdbki+lI6zkNo5swdri+gkAn+0ZfQc/dEw+P0s0uQif7QWYzNCOSwDbwzW4m6NIj9hVQdk63Vm1JUqTMgp54AEm6FC1u2ylC38Is3+0AhH3vUxRHugnbA9mRV/oiD2JtsppmKJlSkl0SyUZDySQrX190GP/ADN3Iiruh92ZdQyWmMxDSHD0z1C19II+Haas7IUMgWeWlyY0udQ6VdwAig1RTUujeuLz5T0E2GsFrBTK14Ap7Lg90clFH0qKiO+FkUYIaiSuXdVduygenwI07YOGEJqUnMM012Qd3rAYS2FdqeiR6CDAKnWETLCCtTW7NlguX0vxEFvZSWBgiUEoDuw6+OHPeKjT4BIo22eWcRiZmYLYDT0knKocVKQpV/YUxRKDN+DvVBhTd98yh5IzGwUg6exRgy7aJZpeEFTqzlelnBuj15+iR7QfRAZo8i2/NlC1ZFJk3V2J1UUpKrewxNLZl07ivg9Q20DE9HQ64grcn2S4tYJSemNI6kUDmjlRT7cnMy8y2LFiYQvUn4Kgfojqxpe8SlY4KFwOoWgvdInl2kDpYH4d2Pkc/WghKVYwPHj/AH7s/I5+mCKEA6mNPsSiV3aWPeDXfND3iMYBHvHoXmLfdG+0z8n9e81PeIxs/F8DUIfqLfdBfpAuSXmWt9LOtAgFaCm54ai0clvJnKHV1IS5u5yQmCAtHwXG1cRftTHTmNMSsYWo65x5O8eWS3LtfHXlJ9AAF7xzW+qbr9YmJnIt+ZmXSvKVXJKj3CHxmkEjapVJye2e4Wcnm21PzgTMOuga5t3pbquFXPkirbO5xMiasS4428/KpbQFGza0FYz37RpbX40WyewxiTE+G6NTXktNJpzYQlNjZVkhIJPkEQL2GVYflHUVKZllOtuZiUu3SjTQa6E3BOnXDKqoyNZlS6vUmJRkhbbRsSngpZNkp8t46ApsqmQlJaVSbpYbSgdthaA9s6pkzWK826t8GXk1B9w5cpJ+CBbt4mDUQL8bxLIyj3AJW5FUvNzMkvIVMOqSm9r8TaLzsdmVJp09TFuglp3fNoCSMqVcR69fTEXtQpU2xUPDJZKyzOLACmyAUuBIFjcHjx9cRmz52apuIZaacmnVyzqVsOoRlUCQCbaDkQO7nBf1RCy17aZedewg2qUCShmbQ4/f4oSoA9upEAtgE1Bo7xS1XPSJ0OhBtBF2o4jVV6m01JPZ6bLNmyRYJU7c3J11GnfFCp9FqtSLs3KybzskzdbsylNkpQNVWPZrwgRWweErE6ggCZcW9fchOe3C56o6uklBcqwpHiqaSR5LRynPNjd2K1Kd4JGa6dfL/GOlsEsOSuEKOw8626puTbSFtg5Sm3R49loD9Jsr3Kk8P792fkc/WgkAG0Dlz8vDHyOfrQSYMiCK3tOH939e81PeI12frQMD0LpJv4C1xP6MbbTvxAr3mh7xDPBMvfA1EdzWHgLWgT2QmSTjC0rGgk5bkjiCh0jEMu3L1ZhD6W1Zm7qKSk2toQYQoeEaFQ1ZqdT2m1c1npE+k6w5sgOAlRFv0eyFGbZy3vCc/RBtw9vZHNHqZXTLvEJYgnXpelvmRUUOWy50NbxSAdLhI1PKBG3s/qlcmQpTz7zIVe8w0ppCfX0j5B1cRBlclg3chy+ZPxb29sJ2bCOi4q6je9vL2w34qcOxljTWxD4Uw1L4ZaUhk2K0gKJASDbs/nFgU/ZNwUm3UYSVlWykEq6Sr+LwhIZN2tBWqxsrxeXrhZZ5NhWNCVVkm6rJLlXikoVqpKgCDA1q+BpuVbW3TqmmRYKy4RuyrW3AKB4dXOChu0oRl6RzpFlZf5x5KU2KbqB8YdHy9saPUzjsHQinYLwtQ56Q39Xpcu/PNLKVzDjJQHz8fKdLnmbcosWJKM7PUN6n01UszmA6DqbtqR8Ww4AxJ7tDzlgopJN+HD2xkhtQsCrRGTVPb5e2D+Ilb2F0KwSU/ZHUHZ1LlRm5GVls1yiXBUSOoXOkGKnS8vT5NmUYKQ22nKkX6oTUpvcJNlFSeBy+SE2ZdD9gl0jkAU/zjPPJ7IGhPdlLWb7dmCPzOfrQSCbQNW2tzt0l2ybkUc96oJto692k2c/crG00+8Cu+anvENsFOWwNQG7AhUi3e4J5QvtMPvArvmp7xCuzwj7xqF5i1+7Czi5QpBjJKVjkpABIQk6X0B/jGyOju1pbAUq/XpEpMIK2wGzY367QgGH8995pf45jjlhcXsXWVMYtN710pyIHG3Hq8sKOIU3otDZIF7JBh9unTLuJzALJOUhXDXrhq5KzZlJloTCkuuNlLa8xOQ2NjG8l8UHzE+5q26d0pBQmwvYa8RrCGiU6Np1FiNevyxCvUGuBQIrLqE/oOuq5dp/r0QiaLXgnSrvk20CluW4+WFlB8M6lix8qa+/9FqdbWppBs0Wwm9iTcQgQATlaScthz7e2IioUyrTM849L1N5ppSkFKAtwZbCxsBoNdbQ7oNHq0jPNvT9WVMtBspU0XFKBN9DrDvHqexPRCML1q/bcfFWQJcDaSpSTfj12641UrKslLSRlGl7/AMYkUkpWbIcPH/MFu+MBJCVAoeUD1uC49sZ4mznWT4EFsKACihG7NtNb62hFpakBBQhIOp4H+MPpkqDjOVSgj4SQeMOiRfiIfybez4F8yluDIKK9u8so8VUYk/tQTLQNnCPw+MfI5+tBJjqaqiSIytUpit0ibpk0txLE03u1qbICgL8rxSG9jlBQAlFRrISOATMpAH7MEdHixlPGMm0ZoHY2N0H86Vn5yPsx78DtBvY1OtfOR9mCMOBjDfFUHUwUDs7G6D+c6185H2Yx+Byg/nStD/qk/ZgkRqQDxAjamYG6tjtBvpVKz85H2Y9+B2hD/VKz85H2YI2RNx0R6oyEJ06I4dULqkGkDcbHaFf/AN0rPzkfZjI2O0H851n50n7MEgITm8UeqMZUi9gPVB1SNsDobG6D+c6185H2YyNjdBP+p1r5yPswSDwPkjCeA8kG2Cgc/gaoP51rXzkfZjCtjdBH+qVo/wDUj7MEoR48INs1FJwts2pGG6yirSM3UHphLam7TDoULK9F4udo2EeMB/I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blog.fanaticalmonkey.com/wp-content/uploads/2010/06/superbad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2239"/>
            <a:ext cx="2426825" cy="360679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queerandpresent.files.wordpress.com/2012/08/229047_10151460874816747_174989346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4" y="491332"/>
            <a:ext cx="3306457" cy="294481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cm-l3.technorati.com/glosslip/2009/07/plant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331" y="323533"/>
            <a:ext cx="3227689" cy="49117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uwbnext.com/wp-content/uploads/2013/06/tumblr_m3dbg6bau91ru943to1_1280-1024x4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86200"/>
            <a:ext cx="6169025" cy="264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82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a:t>Questions </a:t>
            </a:r>
            <a:r>
              <a:rPr lang="en-US" sz="4000" dirty="0" smtClean="0"/>
              <a:t>Gender </a:t>
            </a:r>
            <a:r>
              <a:rPr lang="en-US" sz="4000" dirty="0"/>
              <a:t>theorists ask…</a:t>
            </a:r>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r>
              <a:rPr lang="en-US" sz="3100" dirty="0"/>
              <a:t>What elements of the text can be perceived as being masculine (active, powerful) and feminine (passive, marginalized) and how do the characters support these traditional roles?</a:t>
            </a:r>
          </a:p>
          <a:p>
            <a:r>
              <a:rPr lang="en-US" sz="3100" dirty="0"/>
              <a:t>What sort of support (if any) is given to elements or characters who question the masculine/feminine </a:t>
            </a:r>
            <a:r>
              <a:rPr lang="en-US" sz="3100" dirty="0" smtClean="0"/>
              <a:t>binary? </a:t>
            </a:r>
            <a:r>
              <a:rPr lang="en-US" sz="3100" dirty="0"/>
              <a:t>What happens to those elements/characters?</a:t>
            </a:r>
          </a:p>
          <a:p>
            <a:r>
              <a:rPr lang="en-US" sz="3100" dirty="0"/>
              <a:t>What elements in the text exist in the middle, between the perceived masculine/feminine binary? In other words, what elements exhibit traits of both (bisexual)?</a:t>
            </a:r>
          </a:p>
          <a:p>
            <a:r>
              <a:rPr lang="en-US" sz="3100" dirty="0" smtClean="0"/>
              <a:t>What </a:t>
            </a:r>
            <a:r>
              <a:rPr lang="en-US" sz="3100" dirty="0"/>
              <a:t>are the politics (ideological agendas) of specific gay, lesbian, or queer works, and how are those politics revealed in...the work's thematic content or portrayals of its characters?</a:t>
            </a:r>
          </a:p>
          <a:p>
            <a:r>
              <a:rPr lang="en-US" sz="3100" dirty="0" smtClean="0"/>
              <a:t>What </a:t>
            </a:r>
            <a:r>
              <a:rPr lang="en-US" sz="3100" dirty="0"/>
              <a:t>does the work contribute to our knowledge of queer, gay, or lesbian experience and history, including literary history?</a:t>
            </a:r>
          </a:p>
          <a:p>
            <a:r>
              <a:rPr lang="en-US" sz="3100" dirty="0"/>
              <a:t>How is queer, gay, or lesbian experience coded in texts that are by writers who are apparently homosexual?</a:t>
            </a:r>
          </a:p>
          <a:p>
            <a:r>
              <a:rPr lang="en-US" sz="3100" dirty="0"/>
              <a:t>What does the work reveal about the operations (socially, politically, psychologically) homophobic?</a:t>
            </a:r>
          </a:p>
          <a:p>
            <a:r>
              <a:rPr lang="en-US" sz="3100" dirty="0"/>
              <a:t>How does the literary text illustrate the </a:t>
            </a:r>
            <a:r>
              <a:rPr lang="en-US" sz="3100" dirty="0" smtClean="0"/>
              <a:t>problems of </a:t>
            </a:r>
            <a:r>
              <a:rPr lang="en-US" sz="3100" dirty="0"/>
              <a:t>sexuality and sexual "</a:t>
            </a:r>
            <a:r>
              <a:rPr lang="en-US" sz="3100" dirty="0" smtClean="0"/>
              <a:t>identity”?</a:t>
            </a:r>
            <a:endParaRPr lang="en-US" sz="3100" dirty="0"/>
          </a:p>
          <a:p>
            <a:endParaRPr lang="en-US" dirty="0"/>
          </a:p>
        </p:txBody>
      </p:sp>
    </p:spTree>
    <p:extLst>
      <p:ext uri="{BB962C8B-B14F-4D97-AF65-F5344CB8AC3E}">
        <p14:creationId xmlns:p14="http://schemas.microsoft.com/office/powerpoint/2010/main" val="3296817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Psycho-analytical Theory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3846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Questions </a:t>
            </a:r>
            <a:r>
              <a:rPr lang="en-US" sz="4000" dirty="0" smtClean="0"/>
              <a:t>Psycho-analytical theorists </a:t>
            </a:r>
            <a:r>
              <a:rPr lang="en-US" sz="4000" dirty="0"/>
              <a:t>ask…</a:t>
            </a:r>
          </a:p>
        </p:txBody>
      </p:sp>
      <p:sp>
        <p:nvSpPr>
          <p:cNvPr id="3" name="Content Placeholder 2"/>
          <p:cNvSpPr>
            <a:spLocks noGrp="1"/>
          </p:cNvSpPr>
          <p:nvPr>
            <p:ph idx="1"/>
          </p:nvPr>
        </p:nvSpPr>
        <p:spPr>
          <a:xfrm>
            <a:off x="457200" y="1752600"/>
            <a:ext cx="8229600" cy="4373563"/>
          </a:xfrm>
        </p:spPr>
        <p:txBody>
          <a:bodyPr>
            <a:normAutofit fontScale="77500" lnSpcReduction="20000"/>
          </a:bodyPr>
          <a:lstStyle/>
          <a:p>
            <a:r>
              <a:rPr lang="en-US" dirty="0"/>
              <a:t>How do the operations of repression structure or inform the work?</a:t>
            </a:r>
          </a:p>
          <a:p>
            <a:r>
              <a:rPr lang="en-US" dirty="0"/>
              <a:t>Are there any oedipal dynamics - or any other family dynamics - are work here?</a:t>
            </a:r>
          </a:p>
          <a:p>
            <a:r>
              <a:rPr lang="en-US" dirty="0"/>
              <a:t>How can characters' behavior, narrative events, and/or images be explained in terms of psychoanalytic concepts of any kind (for example...fear or fascination with death, sexuality - which includes love and romance as well as sexual behavior - as a primary indicator of psychological identity or the operations of ego-id-superego)?</a:t>
            </a:r>
          </a:p>
          <a:p>
            <a:r>
              <a:rPr lang="en-US" dirty="0"/>
              <a:t>What does the work suggest about the psychological being of its author?</a:t>
            </a:r>
          </a:p>
          <a:p>
            <a:r>
              <a:rPr lang="en-US" dirty="0"/>
              <a:t>What might a given interpretation of a literary work suggest about the psychological motives of the reader?</a:t>
            </a:r>
          </a:p>
          <a:p>
            <a:r>
              <a:rPr lang="en-US" dirty="0"/>
              <a:t>Are there prominent words in the piece that could have different or hidden meanings? Could there be a subconscious reason for the author using these "problem words"?</a:t>
            </a:r>
          </a:p>
          <a:p>
            <a:endParaRPr lang="en-US" dirty="0"/>
          </a:p>
        </p:txBody>
      </p:sp>
    </p:spTree>
    <p:extLst>
      <p:ext uri="{BB962C8B-B14F-4D97-AF65-F5344CB8AC3E}">
        <p14:creationId xmlns:p14="http://schemas.microsoft.com/office/powerpoint/2010/main" val="74688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way</a:t>
            </a:r>
            <a:endParaRPr lang="en-US" dirty="0"/>
          </a:p>
        </p:txBody>
      </p:sp>
      <p:sp>
        <p:nvSpPr>
          <p:cNvPr id="3" name="Content Placeholder 2"/>
          <p:cNvSpPr>
            <a:spLocks noGrp="1"/>
          </p:cNvSpPr>
          <p:nvPr>
            <p:ph idx="1"/>
          </p:nvPr>
        </p:nvSpPr>
        <p:spPr>
          <a:xfrm>
            <a:off x="457200" y="1600201"/>
            <a:ext cx="8229600" cy="1676400"/>
          </a:xfrm>
        </p:spPr>
        <p:txBody>
          <a:bodyPr/>
          <a:lstStyle/>
          <a:p>
            <a:r>
              <a:rPr lang="en-US" dirty="0" smtClean="0"/>
              <a:t>This was the old way of reading.</a:t>
            </a:r>
          </a:p>
          <a:p>
            <a:r>
              <a:rPr lang="en-US" dirty="0" smtClean="0"/>
              <a:t>Authors were seen as the meaning of their writing.</a:t>
            </a:r>
          </a:p>
          <a:p>
            <a:r>
              <a:rPr lang="en-US" dirty="0" smtClean="0"/>
              <a:t>Readers are nothing.</a:t>
            </a:r>
          </a:p>
          <a:p>
            <a:pPr marL="0" indent="0">
              <a:buNone/>
            </a:pPr>
            <a:endParaRPr lang="en-US" dirty="0"/>
          </a:p>
        </p:txBody>
      </p:sp>
      <p:pic>
        <p:nvPicPr>
          <p:cNvPr id="4098" name="Picture 2" descr="http://www.dianawaring.com/wp-content/uploads/2012/03/boy-sad-reading-e1330714225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41914"/>
            <a:ext cx="5029200" cy="333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6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xDLtXCrDkK8/TbXXQLrcJ8I/AAAAAAAAAo4/pddJp78CY6g/s1600/Samuel-Taylor-Coleridge-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35" r="5352"/>
          <a:stretch/>
        </p:blipFill>
        <p:spPr bwMode="auto">
          <a:xfrm>
            <a:off x="17016"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38800" y="685800"/>
            <a:ext cx="3124200" cy="4525963"/>
          </a:xfrm>
        </p:spPr>
        <p:txBody>
          <a:bodyPr>
            <a:normAutofit/>
          </a:bodyPr>
          <a:lstStyle/>
          <a:p>
            <a:r>
              <a:rPr lang="en-US" dirty="0" smtClean="0">
                <a:solidFill>
                  <a:schemeClr val="bg1"/>
                </a:solidFill>
              </a:rPr>
              <a:t>Romanticism</a:t>
            </a:r>
          </a:p>
          <a:p>
            <a:r>
              <a:rPr lang="en-US" dirty="0">
                <a:solidFill>
                  <a:schemeClr val="bg1"/>
                </a:solidFill>
              </a:rPr>
              <a:t>centered on the artist and </a:t>
            </a:r>
            <a:r>
              <a:rPr lang="en-US" dirty="0" smtClean="0">
                <a:solidFill>
                  <a:schemeClr val="bg1"/>
                </a:solidFill>
              </a:rPr>
              <a:t>creative genius</a:t>
            </a:r>
          </a:p>
          <a:p>
            <a:r>
              <a:rPr lang="en-US" dirty="0" smtClean="0">
                <a:solidFill>
                  <a:schemeClr val="bg1"/>
                </a:solidFill>
              </a:rPr>
              <a:t>text </a:t>
            </a:r>
            <a:r>
              <a:rPr lang="en-US" dirty="0">
                <a:solidFill>
                  <a:schemeClr val="bg1"/>
                </a:solidFill>
              </a:rPr>
              <a:t>was indebted to </a:t>
            </a:r>
            <a:r>
              <a:rPr lang="en-US" dirty="0" smtClean="0">
                <a:solidFill>
                  <a:schemeClr val="bg1"/>
                </a:solidFill>
              </a:rPr>
              <a:t>previous writers and ideas</a:t>
            </a:r>
          </a:p>
          <a:p>
            <a:r>
              <a:rPr lang="en-US" dirty="0" smtClean="0">
                <a:solidFill>
                  <a:schemeClr val="bg1"/>
                </a:solidFill>
              </a:rPr>
              <a:t>The power of the natural world</a:t>
            </a:r>
            <a:endParaRPr lang="en-US" dirty="0">
              <a:solidFill>
                <a:schemeClr val="bg1"/>
              </a:solidFill>
            </a:endParaRPr>
          </a:p>
        </p:txBody>
      </p:sp>
    </p:spTree>
    <p:extLst>
      <p:ext uri="{BB962C8B-B14F-4D97-AF65-F5344CB8AC3E}">
        <p14:creationId xmlns:p14="http://schemas.microsoft.com/office/powerpoint/2010/main" val="339304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9/Caspar_David_Friedrich_-_Wanderer_above_the_sea_of_f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95" y="152400"/>
            <a:ext cx="5176715"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7/70/John_William_Waterhouse_The_Lady_of_Shal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75" y="72279"/>
            <a:ext cx="8946390" cy="680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6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3836" r="29067"/>
          <a:stretch/>
        </p:blipFill>
        <p:spPr>
          <a:xfrm>
            <a:off x="3431" y="-76199"/>
            <a:ext cx="9151534" cy="6896100"/>
          </a:xfrm>
          <a:prstGeom prst="rect">
            <a:avLst/>
          </a:prstGeom>
        </p:spPr>
      </p:pic>
      <p:sp>
        <p:nvSpPr>
          <p:cNvPr id="8" name="Content Placeholder 7"/>
          <p:cNvSpPr>
            <a:spLocks noGrp="1"/>
          </p:cNvSpPr>
          <p:nvPr>
            <p:ph idx="1"/>
          </p:nvPr>
        </p:nvSpPr>
        <p:spPr>
          <a:xfrm>
            <a:off x="304800" y="990600"/>
            <a:ext cx="3581400" cy="3763963"/>
          </a:xfrm>
        </p:spPr>
        <p:txBody>
          <a:bodyPr/>
          <a:lstStyle/>
          <a:p>
            <a:r>
              <a:rPr lang="en-US" dirty="0" smtClean="0">
                <a:solidFill>
                  <a:schemeClr val="tx1"/>
                </a:solidFill>
              </a:rPr>
              <a:t>Realism</a:t>
            </a:r>
          </a:p>
          <a:p>
            <a:r>
              <a:rPr lang="en-US" dirty="0" smtClean="0">
                <a:solidFill>
                  <a:schemeClr val="tx1"/>
                </a:solidFill>
              </a:rPr>
              <a:t>Art should replicate the world around us. </a:t>
            </a:r>
          </a:p>
          <a:p>
            <a:r>
              <a:rPr lang="en-US" dirty="0" smtClean="0">
                <a:solidFill>
                  <a:schemeClr val="tx1"/>
                </a:solidFill>
              </a:rPr>
              <a:t>Literature represents the times it is written.</a:t>
            </a:r>
          </a:p>
          <a:p>
            <a:endParaRPr lang="en-US" dirty="0"/>
          </a:p>
        </p:txBody>
      </p:sp>
    </p:spTree>
    <p:extLst>
      <p:ext uri="{BB962C8B-B14F-4D97-AF65-F5344CB8AC3E}">
        <p14:creationId xmlns:p14="http://schemas.microsoft.com/office/powerpoint/2010/main" val="254354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614</TotalTime>
  <Words>1612</Words>
  <Application>Microsoft Office PowerPoint</Application>
  <PresentationFormat>On-screen Show (4:3)</PresentationFormat>
  <Paragraphs>136</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Executive</vt:lpstr>
      <vt:lpstr>PowerPoint Presentation</vt:lpstr>
      <vt:lpstr>PowerPoint Presentation</vt:lpstr>
      <vt:lpstr>PowerPoint Presentation</vt:lpstr>
      <vt:lpstr>PowerPoint Presentation</vt:lpstr>
      <vt:lpstr>The old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Literary Theory</vt:lpstr>
      <vt:lpstr>Questioning?</vt:lpstr>
      <vt:lpstr>What is theory?</vt:lpstr>
      <vt:lpstr>The Author is Dead</vt:lpstr>
      <vt:lpstr>You have  the power!</vt:lpstr>
      <vt:lpstr>Marxist</vt:lpstr>
      <vt:lpstr>Questions Marxist theorists ask…</vt:lpstr>
      <vt:lpstr>PowerPoint Presentation</vt:lpstr>
      <vt:lpstr>Feminism</vt:lpstr>
      <vt:lpstr>PowerPoint Presentation</vt:lpstr>
      <vt:lpstr>PowerPoint Presentation</vt:lpstr>
      <vt:lpstr>Questions Feminist theorists ask…</vt:lpstr>
      <vt:lpstr>PowerPoint Presentation</vt:lpstr>
      <vt:lpstr>PowerPoint Presentation</vt:lpstr>
      <vt:lpstr>PowerPoint Presentation</vt:lpstr>
      <vt:lpstr>Post-Colonialism</vt:lpstr>
      <vt:lpstr>PowerPoint Presentation</vt:lpstr>
      <vt:lpstr>PowerPoint Presentation</vt:lpstr>
      <vt:lpstr>PowerPoint Presentation</vt:lpstr>
      <vt:lpstr>PowerPoint Presentation</vt:lpstr>
      <vt:lpstr>Questions PoCo theorists ask…</vt:lpstr>
      <vt:lpstr>Gender Studies/Queer Theory</vt:lpstr>
      <vt:lpstr>PowerPoint Presentation</vt:lpstr>
      <vt:lpstr>PowerPoint Presentation</vt:lpstr>
      <vt:lpstr>PowerPoint Presentation</vt:lpstr>
      <vt:lpstr>Questions Gender theorists ask…</vt:lpstr>
      <vt:lpstr>Psycho-analytical Theory</vt:lpstr>
      <vt:lpstr>Questions Psycho-analytical theorists ask…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really media (&amp; Literature for that matter)</dc:title>
  <dc:creator>user</dc:creator>
  <cp:lastModifiedBy>WRDSB</cp:lastModifiedBy>
  <cp:revision>43</cp:revision>
  <dcterms:created xsi:type="dcterms:W3CDTF">2013-08-28T15:06:34Z</dcterms:created>
  <dcterms:modified xsi:type="dcterms:W3CDTF">2014-09-30T15:54:43Z</dcterms:modified>
</cp:coreProperties>
</file>