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3" r:id="rId9"/>
    <p:sldId id="265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6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2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7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5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9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2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9BEA-3D4A-4D70-A22E-7B59F612AFC9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C0BC6-2715-424F-B348-4C558D630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1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xnews.com/static/managed/img/Scitech/StewieLaserGun_604x5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4" r="7451" b="1266"/>
          <a:stretch/>
        </p:blipFill>
        <p:spPr bwMode="auto">
          <a:xfrm>
            <a:off x="32656" y="76200"/>
            <a:ext cx="9074917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67169">
            <a:off x="274389" y="4488406"/>
            <a:ext cx="3249089" cy="17787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Killing the </a:t>
            </a:r>
            <a:b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5 </a:t>
            </a:r>
            <a:r>
              <a:rPr lang="en-US" dirty="0">
                <a:latin typeface="Narkisim" panose="020E0502050101010101" pitchFamily="34" charset="-79"/>
                <a:cs typeface="Narkisim" panose="020E0502050101010101" pitchFamily="34" charset="-79"/>
              </a:rPr>
              <a:t>P</a:t>
            </a: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aragraph </a:t>
            </a:r>
            <a:b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en-US" dirty="0" smtClean="0">
                <a:latin typeface="Narkisim" panose="020E0502050101010101" pitchFamily="34" charset="-79"/>
                <a:cs typeface="Narkisim" panose="020E0502050101010101" pitchFamily="34" charset="-79"/>
              </a:rPr>
              <a:t>Essay</a:t>
            </a:r>
            <a:endParaRPr lang="en-US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787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Well, actually you probably can, but you are cheapening your argument. </a:t>
            </a:r>
          </a:p>
          <a:p>
            <a:r>
              <a:rPr lang="en-US" dirty="0" smtClean="0"/>
              <a:t>Intro to the text and the main problem</a:t>
            </a:r>
          </a:p>
          <a:p>
            <a:r>
              <a:rPr lang="en-US" dirty="0" smtClean="0"/>
              <a:t>Causes, and your thesis </a:t>
            </a:r>
          </a:p>
          <a:p>
            <a:pPr lvl="1"/>
            <a:r>
              <a:rPr lang="en-US" dirty="0" smtClean="0"/>
              <a:t>(cause and effect that is most important)</a:t>
            </a:r>
          </a:p>
          <a:p>
            <a:r>
              <a:rPr lang="en-US" dirty="0"/>
              <a:t>Y</a:t>
            </a:r>
            <a:r>
              <a:rPr lang="en-US" dirty="0" smtClean="0"/>
              <a:t>our cause in the text </a:t>
            </a:r>
          </a:p>
          <a:p>
            <a:pPr lvl="1"/>
            <a:r>
              <a:rPr lang="en-US" dirty="0" smtClean="0"/>
              <a:t>(could be multiple paragraphs) </a:t>
            </a:r>
          </a:p>
          <a:p>
            <a:r>
              <a:rPr lang="en-US" dirty="0" smtClean="0"/>
              <a:t>The effects of the cause </a:t>
            </a:r>
          </a:p>
          <a:p>
            <a:pPr lvl="1"/>
            <a:r>
              <a:rPr lang="en-US" dirty="0" smtClean="0"/>
              <a:t>(should be multiple paragraphs)</a:t>
            </a:r>
          </a:p>
          <a:p>
            <a:r>
              <a:rPr lang="en-US" dirty="0" smtClean="0"/>
              <a:t>Conclusion</a:t>
            </a:r>
          </a:p>
        </p:txBody>
      </p:sp>
      <p:pic>
        <p:nvPicPr>
          <p:cNvPr id="8194" name="Picture 2" descr="http://www.monsterfresh.com/wp-content/uploads/2012/04/too-shock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43" y="4343400"/>
            <a:ext cx="3178356" cy="249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66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914400"/>
            <a:ext cx="4038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Despite its widespread use, the traditional five-paragraph essay does not allow students to express ideas engagingly, proving that this structure limits students' writing development.</a:t>
            </a:r>
          </a:p>
          <a:p>
            <a:pPr marL="0" indent="0">
              <a:buNone/>
            </a:pPr>
            <a:r>
              <a:rPr lang="en-US" dirty="0" smtClean="0"/>
              <a:t>						-Ray Salazar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hMSERUTExQWFRUWGBwYGBYYFxcYGhccGBgYGBcaGhcXHCYeGBojGhgWHy8gJCcpLCwsFx4xNTAqNSYrLCkBCQoKDgwNFA0MDykYFBgpKSkpKSkpKSkpKSkpKSkpKSkpKSkpKSkpKSkpKSkpKSkpKSkpKSkpKSkpKSkpKSkpKf/AABEIALoBEAMBIgACEQEDEQH/xAAcAAABBQEBAQAAAAAAAAAAAAAFAgMEBgcBAAj/xABIEAABAgMFBQQHBQUGBgMBAAABAhEAAyEEBRIxQQYiUWFxBxOBkRQjMqGxwdEzQlLS8FNicuHxFSSCkqKyFzRDVJPCY3ODFv/EABYBAQEBAAAAAAAAAAAAAAAAAAABAv/EABcRAQEBAQAAAAAAAAAAAAAAAAARAUH/2gAMAwEAAhEDEQA/AM02Z2aXbVqQhSU4E4iVO2bDIQf/AOFVo0mSjn+PT/DCuyV/SJrV9WP94jViCAANXfTwIjKMmPZVaf2knNs1/kjiuyu0AsZsnzX+SNeZmYZ/ypyjimCsqnXh9DAZEeyy0V9bJpzX+SEnsvtH7WTTOq6f6eFY1eZLIfAkPxJFHzLaEadXhuzWXBTN9Tx1fmOcBlY7MLR+0k+a/wAsJPZpPBI7yVT+P8sarOwpYkPw4Pr5cI5NkpxHjvE9X3R84DHL72Lm2aX3iloUHZk4n61GUCUXaogFxXr9I03tAk4bKsMSAU71GdxTrU+EUGQd0dIBNq2YmIKwVI3Gf2q4g4akRrNcylqwhSdeOgfhFvvxsU3nLln/AEiA90/bJ8f9pgA9nuhS1hIUkOWerV8InX3souzTJaFrQe8yICmHV+sO2AeuR/EItPajI3rMevygKrL2NWoP3ifJUIu7ZJc1SkhaQU8QYM3BeoUGVmCx66QfuCxNOmEZEPAU+0bDTEqA7xHkRHrHsNMWpu8SM6sTlyiy7US2nI/iEN7Hgm2zBpX4wAmZ2bTR/wBVH+VX1iRL7LJqm9cn/Ir6xolssww5P0iRYpZTgxFQcsKAg0oIDNj2TzR/1k/+NX5ocT2STC/r00D/AGavzRpqbUopTQ/aFOJqM5hctBWUJKmBUoHR2dhAZtJ7G5ig/pCf/Gfzwv8A4LzP+4T/AOM/njQVqmpCcBxYZhfmkO4iSJhmoC0GhXUOxYZjzgM0mdi6wkn0hNP/AIj+eBU3s4awm2GeGAfB3edcLPi48o2uwgGUupLEitWjKbZfkyZZE2TCEygSVF6neJA5VgKRZbjK64mHFv5xHtNhCVYQvF4N84MW+8R7CMhmYBTw6jhqIBS7Iwd/dHZNixat4QRmX4v0UWYykBOLFjbfLcTECRbgNIDRLo7FVTZKZi7RgKg+ES8TA5OcYrFBv26PRrVNs+LF3asOJmfIuzls+MWST2t29KEoSZbJAAdDlhlrFWt94rnz1Tphday6izV6RRDw1aFTpeEtnCTn4w5ac/CAu3ZNOw2ibzlCvDfEa6u1YUpcVL1zYcaRkHZP/wAzN/8Aq8PbTGvS5acAfQmn14CAdmWkJAJDkmhz8eYhPpABdQfIjnzfUZx5FnGFjoch8OUMoswepYCpb4B+PyiCUmaASSBl58PCEzVoxOeGXHhXhDMtFakgCvFuXjT4wwtJK2JwpzepYfU0gGrbMQV71AN5sio5BuWdeUKm2cYicnKjTQD2fExCX6xRB3Upc4lVIGvnSmpgobM5cHMnPgEgxBVttbMfQZz6JSehVURmNlG4Oka3tjIV6DPevq3+n65xkthS6A0UWS+SXU2smW/lAi6/tkdfkYOXohOEN7RkJSR+8Blyp8IDWOUUzUEszvnygI1mLTEngofGLr2oJdFmPEn4CKUiix1i9dpgeRZVfHP2YDOrKoS5hJyKg/nGk3VeMlCcRLUAjObRKfF4Q1NtiwnoW5QGk3jZrPPmJX36Uto/CHLjumRInqnekBWL7pYM8BezIy56yJiUulT14Rq8+ySFJeUiWoigYCACWm3yVJpNSObwbu67ZZAJCi1RUkPxaIyboKiMUuWGOTQVCZoLJwgAQDcwISRLwHPFyfOECQhaT6sjCotpXiIJWZy2LhDKkTKsQ0VUSzKQkhIlkVNeucenyJaQUd1ug4qDWph9Uuc9Clm98SFhRA6QA7vwhBCJZAIJ9xjN7o2EVaLMqcZyZUsrVnVgFkGrgCoMa7PbAXbL5RWNgLMmddipagCkrnJL1DGYrTxiDGLhuGUu8FWeZPSmUkqAmhsKmyZ6V+UDdobrFktUyS+IJLpUzYkmoLfrKCuyl0q/tNNmIcy5qgrh6sn6QvtZJN4qcEerQPjBFqu3YBBu9c1Z9YqUV9N1wIy66LOJk+UhXsrmISW4KUAfjG5JvIougLAf1A96WjGLBZMExCgapUFDqkgj4QG8y+xu7QPslHrMX9YzhNxyZNrmoCNxExSQCA7AkAVjdLvt4XJlzDTEgK8w8fO/apbQq9JpllgyQWNCQKnrF0QNt7OhM4FAYHSnyiuzpjmOTlEqLl4RAXjsrP8AeJr/ALLz30xrMpTo3iABrq3AcTGQdmQPpE1v2Rc8N9NXjUZZK0sKF6tQZO/LKAJWaa6Weg1Og4c+UeQQSwNOJ0HM8IHS5uNOFNS4Jb7wY1bTnCpayThFSaU+82R6/GMieneLA+dKczwiNPllSgEnLImlNXPAZ8vGElRJwipdqVdtOvTPwhucsvhHtezSr8qavwzgEdz3hwggsSAriNXJ0GYfKJipasW6czhFc92uejfGIYdO794bpZiFZUpq/DOJlonFDk0CRU8MSa+LD3QAPbC2tZVoWW71LCj5UBppGYotBQAmWkMNXDljqdC3hSDG19qnWhRUKJACQjVhy6/GK9ZbLMO6AXfhAPG1uGdQ5Ub+ukcs80JDAu1WIrkGzBpxFPnE9ezk4hICT/V4fGxlpdik5O/QU+kAJmLKTRyByYZZj6xado9o0WqxWdOUyWQFjTIgEHhSsCJ9wT5IGIbq6Amhp/OnnDPo2EkKDPmfmfIwEaYKq6Q5IuxM1wokBxWHbTKwrWOUOyh6qb0EUWrY/YaWmYV41FLZOzvllGi3ddXcowIoHJ11f+UZtsltUiXZ1y5i8K8JwE6s7Q9cXaNMwlM6YARQHj7oDU7OhSTUuGhcqUauaacozY7cvX0gBzlw90E9ndrzPtyJKV4k4CSQaOG+sKL13BrpWhhXoxOvjBRAoIbt0tXdqwNiYs/HSKqKsMluTPSI6bOps3j0/Z8zCFGdMTQbqSAOuUE7HZO7QEOVNqak9TAB5tnUAczQwC7LVvZJg4WiaP8AW/zi426ZhSTyik3UoWKUMLnv1rWeSlOqnAZQGc7PnBtJNHGdNHm5gd2qqxXlMxhmSkDmGd/MmB9htC/7UqSFmeSVau5MEO19H99QXd5SfiYiL1svbkTbrCJjfZqS3EAFoxJM9WLM5xb7nvmYmzhIZgkp9xiljOA32x3mVSgFKp3Y3RlkIx/bNvTFtyjT9j1y1JYe13Yz6CM37QJWG3LbgPnAVuZnCYVNzhMUW3s6f0lYH7PLjvpjUFJPdEJeqg48DTmHjMOzhZFpW37I+WJEapJm4JRKWLkBxpQ+RgECWUpLUehHDkDwJbmGjzKRk4LYSDpxbrlyfnTtmmMCtJfQE/dOrji2XnHpMzCygX5EZK4ka6kfyjIUZhQCxYsxd6PqOBOvXyQVlAdJwqar6P8AeB0NcubjklNpwnF7RfWrK0KhqPmI5InEETDvEHXQ1Yl80/OkAqUspqKKyLvqBvDn9XHJG0k8ps60sck5cSlIHufzMO2c7wXmp8j+I5EjVL+9oa2jnnugGcqUgk60TTLxgB/9mSxKlpNSACaVc1PxgldN1ykscMCzNJIgzYJamrAG5UqXomG7VOSGpHbOh4j26zEkBFTFAbadCZstQVkA4IzB4hozO12lTMWU1AdaZERp16WJTFJOdCOUUa/dnzLYgUOofnnEAdyakM6adHLfTwiTK9hfQQ2iV6sHWtNUjV/8Xx5w9ITuL6CADXkCEoI4mOWa0Jw7zPFuRdqZl02lTDHLUCDqMv5xWNnLLIWtp6SU8jFCBaEcvOLd2WT0KvGWkDNKsjlR4mSdhrBMlkpCxoC5zg/sjs7KsE8rkoUpak4XIUQNc9KwGp2dwkDgWjlutqEIUVKAYF4gSbf3cpBmkYlnIc6t5RG2hxqkzCjD7Jz6RoGpM8YASQzCvhAG37cyELwJOMu1DTzjMrffVqMhBmTdwsGB+LZwKtMxImIKC5IjNGwL2iEySpZGEB84o94bSyly5AQrEZeIq5ZisWSZYymxgAu6a+UZFs+qYLXNCQ/EeP8AWAE3aorvRJAznPBntgH97lZ/ZD4mANomKTeJMvdV3lOAeE7YTpqp471eNTNnlWANbO2RK5IGjGpilTEsojmfjFx2fmeoRhzcvFPne2ep+MBql13h6NJlLVTEkDwYQxaZ1lnLK1hBJ/EH98Vm97UoplCrCWkAV8Yh2YkxBI2uuKWgCdI9gllDgdCOUVgxo91SgtBlrRiSdDlFV2tuuXJmJ7sMFAkjoR9YoJdmigLUt/2Rb/MjzjWLNhSglQBBboc2PMf0jIOz8gWlRUWAlk8zvIoI1G7inu1OThBds25AcT8nignJlJSCssR7jXlkx0hnuxVZLp1Zg/7tMtPCEWLCy3xJSQ5Tm2Wmbn3wxLSkqU7oQoOQ70Grccx4xA6yScZYp4ANpRNMtPCseUgKc06CgD5B9Ms68awxKwKU7FKWOdaDVtTTTXhC5UqWqYCXQMNGO8QM6a9OMQSDMqahQSWOGjlshqAR7oZvZpkpINCoyyGGSQ5IHDTyhxMmWVl0hLgMA2LdJLmu8a5Q/bZacBUzHClkvkAVEk+AHnAVdV5yZY311zYVbrwibd+18pXsqBbOKltDck0KMxK2BLkpSSa5eEB5N0TKFClEjNWEgHgzs3veA0u2bWpl1eB0vtOUH3UIH4lKDnwiNeGx5XZ5SwSFqFfJ4H3f2fzUlwmWrFTEsqPuygC1m2vTaJgCkhXBST8oL2qziYnAQ7EEfrpEu5dl5dmlv3aDMOaglvAB8oYtymq+Ry5QFOnWqZZyuRJUlCgfWsA8zkXzSxFMqmIUhAeY2VW6OWiwXld6UomWhhUnrkkP4qpAC7Q6VfwQDSr9VJss6SACmdQvp0gLdKwkBR/E0T7bJBkqJzGUDLvBUAkJdlAmKN12Kskr0ZJXhfOunnFj+6TKUjrz8Io1jvNCLIhZFSliluUV4bPWhKZtoE0hBTiSgKPwfOFB6/tp1gpRMWnvETmAHDp0MWG3Spq5CyCouk0rrGR7OyJqLUmdPSandKqjrGrWntGRLkTTMACkJ3QMl0o3jAUhOyU2ZISsL09kv7oLbMbM1PeyVrUn2SB8Hi1dn1sk2uxJUENhJCn/ABZljrnFukFLkJbdA98IKPet1WxcsS5SSlLaqAPSMxu3YW8DaZiQky1ByVFTAh9CM43yy3smbMnS0uFSVYVPxICg3GhEAV3kpVuVKdICJbtrU0gPnW/bvmyLWuXN+0BqXfMOC8Rr0L4DxEGNvLV3l5Tlcx7g0A7cPZ6QFk2XnhKA+TmK7MtZROUpDe0WJAOvODezivV+MV+2/aL/AIj8YC6XjtROkokLKJc1ExFcSa4hmHERkbfI/wC1Q/I/yi9DZBNtuWSlLCalGJB/e4E8DlGNWmyKQtUtaSFpOEp1B4QFpn9oq2ZElCfEmKzeV5zJ6sUwu2QGQiz3P2a22YkTO4ISQ4xEJP8AlNYr9+3BOsq8M5BQ7lLtUDPI8xFBLYaUVWhTNSWol8gHS7xpt3qcKAALMQTu0H4i9QBx6Rl2xr+kEDMoPjVMaTYCcCw29QUNDvaNkXiAjZJ+JSkiubOMLMxNdE6scvOEJWcZQliFAljQA/iBNQOugBiPKcAge0zU1qHBAzPPwMMBwSlQdRBAINQ4LpIGfyy6QOd4cWBBCsVBRg+in0HPUZ8vC1lUwISyi+dAkn8TaAceDuIjTAUkpUKkNT2kHIp5vUEfzER1yig92aq5HeQTmnxyIrnxBEAfVbMUwJSyi4r90kH2mZ2FWPB6QWnWbGkF3dASDk5K1B20DAxVFyyGl5rBrhqUnVLjM1AIHyizIsp7tFQ6U6F97vCGcUObU4GAD2a2y0pZTFhWBQvpEybhASmWDvHVXIQJ2pxSp82WnPEW5vWK5Jt2EFCklyaEkhyeDD5wGwW3aGTLktQBmD6U0imzb4WhSptnmHu3okkkGm8z5Vdoqwlzpm7hUWIAScRrkAWGcErQi0Ikb6ShIoABhOrMGcmhEBY5G3RmJqajTUGOi+O8NeEUaVY5iWWskKOnB9DBGxWhRUEpBUrgA5LDICAdvO+Zij3RV6sKJA6E/OHLis+NRT+4T5QHc4g+dX66wb2a+1/wmAG2gepmdIH3JNABB11grMlvLmjKhgNd6N3idAIC/wB+3qlNndDEAAcx4Q0raQKsC2BJIamnOGb4udKrqNpQTiUA46Z0gZsXeplyJo3SMBoWqYocu6/LOqWkTO8WoZh6CC4uwWtIMtkSiGVjV74z2yzW5Pwi9bDWAT8ckrIxppXLpEB7YHaWRYLPNkTFb0uYS4NFAsx+UHbq2qXarQpdkZTDeSogUGvmRFaPZbKShSFqWFv7YNCOkAL82cn3etCrEqcokEKKcT9DhanKKLrcf9pelWpQ7oBa3OJWVAB7IfIRTLRe05F5WgTD6xScBMskjKjPWPbPptEwzDN9IxFW8EpVnzivuZVvL4xvVxhleMAKvdBTaSFEqNKnPKIlr9lJ8ILbYpAthILggGBVqVuANqawB64VSxLzLu9Yr14/arb8Rgtc3sM2cCLehpihzgPoTs2tYVd8kOKJZuhiwS9n7Mqf6QqSgzWYLID/ANecULsjQoyH+6Cw+cadJqDGsC5qQ0Yb24/a2b+GZ8URta5mY/XKMR7bFPNsx/dmfFENFT2NnFNoLUJlqD9Sl2+HjGh3fasKFkFiEgaumtSCKV93vjO9kJwTaHIfcUwOTuGflrF4s05kzJit5OHWoKnDBQz58wIzonWS1s6gWUE08fvA6Hl4iO2e0gEHJTOk+Bq+hGY0LcRUTZrUx71W+wdQ5n2QU/hdstKUhyTa3WJit4gupJYPwYCmHJwMhEBFBAYh0kB0K8xV/ceIiKkYMJOIKbFLUBQkZP72PKOpteJWNZxHNQP3ujBqUpSgpDsu3Y1Y1l1O5eoUXyLCnw0pAIsxKGBBStsSTRw+TjmA4dmzyixqtBk2dBWcICSalqhRIDcWNIE2aygEz5q8zixKqVnOg4c8orW1F8KmqBGLACwc6l6niSTUwAe+72K7QpajuqPk2Te6JNnKVgpUAXH6MA7VLd3hmyW9UsgHTLl/KAvlhvxaXCp2DJ9xJNGwl2clw9eJjlsvaWtT4jMW+Z0HADLOuTZwGRbpMwOWJ8IVJvWXLcJSBzYQDt6uEu36MQLHNMpKZw0mJT4EKf5Ry228zSEh2dzzhm8p7JRK0Jc+ALfGA0NAlT0gzZUuYT98jCtx+8liXDcYiWW6JMucQCtBAcJbGkpVkQcxw1gfclpUJIo4DP4fCjeUELZhmMakp4kOH4Gj9NYAVeGzk9CZhCMaSCxRvf6fa90C9kpJLkJ3kli/PRuMWqxX4iUcJLJyO6Uj4mDlltiFrKVJBmNumnrBpvDPkYCtStnrStOBKiZJfEjSr/WHLm7OVyyvvUBUsg4QD7PCNHuS1yTLcJZ61+HXSCptErCaaRRiFl2GQQXUXchuFY0zZPZCz2dKFpQ6wPaOdc4rM/FKJQvdUtaimr6kiLRsTfBWlSVVCSz89YCzFSTml44pSfwCHhaZcK7+Vyiqr8i8cEyc0tqg5Z04xlu08rvbdNtFJbAVIcUDRuDSlUpWM6vjZFU+ZaglYEp8jxwgluERGK3xNCpzgu7Vh63IT6Kg/exl+jQ3e9mKZqUljQM0P3xZimSgswxe9oB+4FDCYhXjYVrtCwkVz90Stn1UPEEQZu1UtVtCJixKSpQClnpTPiaeMBqvZxdplWKQkpYkYj1NYuMlHtecCbpnowpSmYFFNMxBPvjmPONYGLXNAUBRz5xiHbKfWSBwEz4ojUbNPXOUqYoiiykUbdBpGWdsX20n/wDT4ogKvsolJtG8SE4FEtmcqB9TFzsbFUzHuoKCSAzsCPZfXTqYpWy8jHPYMN1VSWAZiSTwZ4uNg3jMlA7qkqqqgDD2jwHyjOhiUUlbkYJZcUqwAJIfVZA1zNcoeRNClBTYZbgUrgGjnUlzU5k+AiSUuvu5ZJSrddVAc95tAM61A8Y4sb+GU5A3cRcY/wARI+6OWlNYgnqUZyxhSQkEDCipQlxk9VGufHNoMKkYGWsIcDdlg7qBoK+0eJ1L5xAs9plSyQgFx/1Czq450SOQ8Y9MtOKuLGRUUFB5V6wEW8ryWpQWqqdRw5tygfeysSCeh98S7VNxQJVMLGXm2XQvSAgTJNfCIs6Q/WH5lqmO3djg7w2RMIcsnoH95iiBMs5FRBC75IX1hnCxwk1NQ+oh+yqMpYV/Q8jygDtlustlWIF72EomIfgT8Ivmz8mVPliYjooapPAwA2wkgWlI4I+JiCNYJ8xMtQlqSFHIKDgnga06xDlX/a2+zklv3VOPJUOzF4EhjVRwjkePgK+UcsxwgHhunPMZHxHwgHpNomzkErCEq5BVeOamPvh677dhAkzFKDVlq04lJaobkY4kYTm6SWB8aA8DDdqlJxYMQ4pJ0PPlAWzZu9CqdhJDLOho5qCOqnHVUXNNjH4oyGzWhUlaSd2vgDnnwBq/ONYsk4TJaVjJQB6PpFA6/wCwSiuSVK3sdPnD2zVmQRMCVMQsuPGJqrChRBIcjJ9Ik2azJSSQACczxgHhd/7xhxN3DjHUrhYmwU8i5houBdl2TVKM8qmqUma5A/DSsFJNrww/OvBOAvwij5VvtR71jo48iYsm1lqCrDIAThYh+dIrd/H1y/4lf7jBm/K2GV4REK2Mwstg5o7wM2qX/elEUoPhE/YaYy5nQRC2v/5kn90QA6XaVBT4lDoSI0DYm/5wnykGasoUQCkqJDGmsV66LrRNswKg9Sx1g5srchTOBD7uR4PlAah6OZayPumsZb2xj1sg6ELP+yNelTEzpaS7LAYji2cZF2wWZSFyHyaYw4VRFFQ2cBM5g7lJDDXKlM6tFzsh9qXQrKCAQ5L6ppn9YpWz08onYhmEK8HDRbLstLYs0zChWGlC6SxrkeGkQcLoV3amUci1SlTswPHQtQvEmRIKXSaF3Ux4aeEQbrzSFJIVRaFAgUFajUFqGkEZrAfrSIIyjvVOeYhqYFILiqeEN2uZizzGRiRInUYwCFqCg4y4RFnjfHMEeVR8IcnSwCSgg/iT+tYjrmOocUkeIIMB4yHy/TwzKkOSBXj1/pD6ZrFnhRnEGhzgIRswIbUZQ4izYg+R1Gnl9Ifar8YdlIZXJX6EAxd94TbLMxoccW3kqHBQzgnb7zTap3epywBxwZya8Ij5GIVsJxKQmgVhxdKv5sPfAeQvvJmL7ookctT4/SJuByR+If6k1HmIYlS8NIezFMxXygFyrVunQtxqR/L6wzaLSWzfCaHLrlxzhvvmNddGcHQ0/WcLQkOdUkcwa5+UBEt89eAgncUApPAMQ/zjR+z+9+8k92TUDEOmR/8AU/4ozG3TFd0EFGGtFVYuQ4rrQGD2yV5dzNll2GJj0mOPcwPhFGvJMLCiIjJUOMOFuIgHe9jhnwgTE8RHCpHEQCZlsiFa75wj2SekTFIR+ICGLTgGoMBh220pHpBUhCkBTkg8eUE74lvdktTfhiV2ozXVJ3WAfxj15zwq6Eslmb4wATYtJK1sPuwxtegifX8Igl2dzGnL5phntB/5hP8AD84dHrj2gTKs+FSXYlvGOHbeaCe63AYryagDqYJ3VYkZqDwBSdtBaiApM1W+Hpx1gTf9unzO7M5alsC2LTJ/lFu2eusTgsISBhTizanKAO292mSqWCQXxZF8sH1gBez6wmeCRiYKLHIlqPxD5iLTYGMwTDvKGIkK+8WLdRk4ip3IB3wxFkspyM2wmg5nLxizWF1TErbDLByTXCA9DqScnOZMNCbHaMUwrUSVkkudXYHp/SJlpmuOcQbNPxzCsMlIBCUB2SNG48zmTWHiotSIGFWvRQYaH6w3vFJAOVeoh2YQQyg0QVSVSziSXEB5Vrb1iRUUUPryhk27GoFmORHv/XWH1ywvfQcK9Rx8NYg2iYxCsIChmND9IoIBbEP8PrDy0UcBwdOERJMwzKksRwHziWkUZyepMQOzEsBx6+MOyyCkfHpDImZfGHkLfWAdXWsQsPrVfwp+Kh8xEqQvSGF0WOYUPJiPnALXxjxVwzaOCGcVYDoU2tDUR2YqtTQxFmOHzhk2op4+UAq+qS0HUKPwoY5dk4kLJLndPv8A5wzes/ElNMlfEH6R6wKYHnFGp3feIUgKLkkcYfnW52ADeMVjZW0lYKBU5jwcFvdFmTdsw8ogb74w/KlqId44m6ZjvTzh0XRMPDzgGFKPGEKUeMTk3IsaiFpuZfKAzzb+QZhlJGdffDNsdN2GWT7P1gl2oXcqXKlLce01OjxG9DJuhSydD41igTsEpPeK0OHwjnaFLabLPFJ+MRti0PPKXZ0mJW31nKVSqk0Ifo0ADu6TiQrgMzwidYy2VQPfA271nLjnBi7zwA8YApYLYSnECU5ggFnEV/aJYJQ3N6k/hgpJUwW9GYsMuEBL6mOU+PygOXLKxTgkNUKFaAbpqTo2fhFishAnITLfCThxGmLPESMgGOWgit3UPWAVqCA3Fi0WOzEy5iUOFOoBQFQC7UOpHEa8YDsgIxHuxuJDYjmo0cng+g0HEuYcUodIak2YS14AcRAOIj2QaHCOLanjlxL0wRAlcpxkDERaFpyqOESBTKOZ6wDCVg1ZjEO9UYhQBw78er6xLmyCC+kQrdMp4QDd2zuPCJ4mDSBljyA046xJADUL+Z+MUSxN8HyhSJ1YglTZCFj2gXiCeqbVwGjk6ZVCjoqvQgj5wyEMeJPnHrV7PiPjAPG0gkt+ny+cNojwFGjoEUIUog5nwiOqWSCASSNKQ+pTGIcxIcl+cAxaRueR97eGcNSJhh9aSoECpb/2Bhyx3So+0QByqYA3sna1JnoCaqdqeYPTN+RMaqmdFH2OlplFaQzqAIU1aZh+EWjvhxiAn3ghxM2BKbSIcTaBAFEq5w45MDpdsEPi2pGsBU+1BIWiVLJ+9i8hEBVlH9mTEg+xvdWrHtqZa505SgCzBuEBZ9ttCJUxBQMBQQfrAQtlbV3loQGAwuesEe0kDBIPNQ+EB9hi1pBPAwb7QRjRJSkVBJ8DFFPuxJJPIF4n2ecxpDt12EpkqJFSfdpERArAE7rOKapKvvJI+kBL2UKBmIcH3RMs0/BNCucNbRymmOMlVHi0BFu2093MC3IZ2I0LFoL2S+5SWdyQXBYuk8QdekV6OxQdst8ITQqLHMMfAw4q/Jb0KvKK9HokFgN+y+Z8IQq95XFXlAKOQgMzr4DMkkeEQZ9qBGrxEj0US7LbAnOJSbzRz8oFx6AIG2oJ+83Bh9Y9MtySdfIQOj0IC0q9EAvXy/nHbReyFAgP5fzgRHoQGzfKGFFO1aD6wkXyjgryH1gNHoQF1XpLOivd9YjLt4csCx6PEGPQE+Xb0jQ+6JEi+Ug1Cvd9YER6Atlk2slIILLpyH5on/8A97K/DM8k/miiR4RIL4dvZX4Znkn80JG30r8MzyT+aKLHoQX5PaBKH3Znkn80OJ7RZP4Znkn80Z7HIQX9e38gn2Jnkn80Qr02xkzEFKUrBPED80U2PQgO3bf6ZcwKwlhwA+sS7+2qlzilSErcBiCAB7iYq0eiwGTtCe7KAk1ObxE9PD5H3RBEeMIJU62Al2MLt1v7xEsMXQCCeLs0Qo9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MSERUTExQWFRUWGBwYGBYYFxcYGhccGBgYGBcaGhcXHCYeGBojGhgWHy8gJCcpLCwsFx4xNTAqNSYrLCkBCQoKDgwNFA0MDykYFBgpKSkpKSkpKSkpKSkpKSkpKSkpKSkpKSkpKSkpKSkpKSkpKSkpKSkpKSkpKSkpKSkpKf/AABEIALoBEAMBIgACEQEDEQH/xAAcAAABBQEBAQAAAAAAAAAAAAAFAgMEBgcBAAj/xABIEAABAgMFBQQHBQUGBgMBAAABAhEAAyEEBRIxQQYiUWFxBxOBkRQjMqGxwdEzQlLS8FNicuHxFSSCkqKyFzRDVJPCY3ODFv/EABYBAQEBAAAAAAAAAAAAAAAAAAABAv/EABcRAQEBAQAAAAAAAAAAAAAAAAARAUH/2gAMAwEAAhEDEQA/AM02Z2aXbVqQhSU4E4iVO2bDIQf/AOFVo0mSjn+PT/DCuyV/SJrV9WP94jViCAANXfTwIjKMmPZVaf2knNs1/kjiuyu0AsZsnzX+SNeZmYZ/ypyjimCsqnXh9DAZEeyy0V9bJpzX+SEnsvtH7WTTOq6f6eFY1eZLIfAkPxJFHzLaEadXhuzWXBTN9Tx1fmOcBlY7MLR+0k+a/wAsJPZpPBI7yVT+P8sarOwpYkPw4Pr5cI5NkpxHjvE9X3R84DHL72Lm2aX3iloUHZk4n61GUCUXaogFxXr9I03tAk4bKsMSAU71GdxTrU+EUGQd0dIBNq2YmIKwVI3Gf2q4g4akRrNcylqwhSdeOgfhFvvxsU3nLln/AEiA90/bJ8f9pgA9nuhS1hIUkOWerV8InX3souzTJaFrQe8yICmHV+sO2AeuR/EItPajI3rMevygKrL2NWoP3ifJUIu7ZJc1SkhaQU8QYM3BeoUGVmCx66QfuCxNOmEZEPAU+0bDTEqA7xHkRHrHsNMWpu8SM6sTlyiy7US2nI/iEN7Hgm2zBpX4wAmZ2bTR/wBVH+VX1iRL7LJqm9cn/Ir6xolssww5P0iRYpZTgxFQcsKAg0oIDNj2TzR/1k/+NX5ocT2STC/r00D/AGavzRpqbUopTQ/aFOJqM5hctBWUJKmBUoHR2dhAZtJ7G5ig/pCf/Gfzwv8A4LzP+4T/AOM/njQVqmpCcBxYZhfmkO4iSJhmoC0GhXUOxYZjzgM0mdi6wkn0hNP/AIj+eBU3s4awm2GeGAfB3edcLPi48o2uwgGUupLEitWjKbZfkyZZE2TCEygSVF6neJA5VgKRZbjK64mHFv5xHtNhCVYQvF4N84MW+8R7CMhmYBTw6jhqIBS7Iwd/dHZNixat4QRmX4v0UWYykBOLFjbfLcTECRbgNIDRLo7FVTZKZi7RgKg+ES8TA5OcYrFBv26PRrVNs+LF3asOJmfIuzls+MWST2t29KEoSZbJAAdDlhlrFWt94rnz1Tphday6izV6RRDw1aFTpeEtnCTn4w5ac/CAu3ZNOw2ibzlCvDfEa6u1YUpcVL1zYcaRkHZP/wAzN/8Aq8PbTGvS5acAfQmn14CAdmWkJAJDkmhz8eYhPpABdQfIjnzfUZx5FnGFjoch8OUMoswepYCpb4B+PyiCUmaASSBl58PCEzVoxOeGXHhXhDMtFakgCvFuXjT4wwtJK2JwpzepYfU0gGrbMQV71AN5sio5BuWdeUKm2cYicnKjTQD2fExCX6xRB3Upc4lVIGvnSmpgobM5cHMnPgEgxBVttbMfQZz6JSehVURmNlG4Oka3tjIV6DPevq3+n65xkthS6A0UWS+SXU2smW/lAi6/tkdfkYOXohOEN7RkJSR+8Blyp8IDWOUUzUEszvnygI1mLTEngofGLr2oJdFmPEn4CKUiix1i9dpgeRZVfHP2YDOrKoS5hJyKg/nGk3VeMlCcRLUAjObRKfF4Q1NtiwnoW5QGk3jZrPPmJX36Uto/CHLjumRInqnekBWL7pYM8BezIy56yJiUulT14Rq8+ySFJeUiWoigYCACWm3yVJpNSObwbu67ZZAJCi1RUkPxaIyboKiMUuWGOTQVCZoLJwgAQDcwISRLwHPFyfOECQhaT6sjCotpXiIJWZy2LhDKkTKsQ0VUSzKQkhIlkVNeucenyJaQUd1ug4qDWph9Uuc9Clm98SFhRA6QA7vwhBCJZAIJ9xjN7o2EVaLMqcZyZUsrVnVgFkGrgCoMa7PbAXbL5RWNgLMmddipagCkrnJL1DGYrTxiDGLhuGUu8FWeZPSmUkqAmhsKmyZ6V+UDdobrFktUyS+IJLpUzYkmoLfrKCuyl0q/tNNmIcy5qgrh6sn6QvtZJN4qcEerQPjBFqu3YBBu9c1Z9YqUV9N1wIy66LOJk+UhXsrmISW4KUAfjG5JvIougLAf1A96WjGLBZMExCgapUFDqkgj4QG8y+xu7QPslHrMX9YzhNxyZNrmoCNxExSQCA7AkAVjdLvt4XJlzDTEgK8w8fO/apbQq9JpllgyQWNCQKnrF0QNt7OhM4FAYHSnyiuzpjmOTlEqLl4RAXjsrP8AeJr/ALLz30xrMpTo3iABrq3AcTGQdmQPpE1v2Rc8N9NXjUZZK0sKF6tQZO/LKAJWaa6Weg1Og4c+UeQQSwNOJ0HM8IHS5uNOFNS4Jb7wY1bTnCpayThFSaU+82R6/GMieneLA+dKczwiNPllSgEnLImlNXPAZ8vGElRJwipdqVdtOvTPwhucsvhHtezSr8qavwzgEdz3hwggsSAriNXJ0GYfKJipasW6czhFc92uejfGIYdO794bpZiFZUpq/DOJlonFDk0CRU8MSa+LD3QAPbC2tZVoWW71LCj5UBppGYotBQAmWkMNXDljqdC3hSDG19qnWhRUKJACQjVhy6/GK9ZbLMO6AXfhAPG1uGdQ5Ub+ukcs80JDAu1WIrkGzBpxFPnE9ezk4hICT/V4fGxlpdik5O/QU+kAJmLKTRyByYZZj6xado9o0WqxWdOUyWQFjTIgEHhSsCJ9wT5IGIbq6Amhp/OnnDPo2EkKDPmfmfIwEaYKq6Q5IuxM1wokBxWHbTKwrWOUOyh6qb0EUWrY/YaWmYV41FLZOzvllGi3ddXcowIoHJ11f+UZtsltUiXZ1y5i8K8JwE6s7Q9cXaNMwlM6YARQHj7oDU7OhSTUuGhcqUauaacozY7cvX0gBzlw90E9ndrzPtyJKV4k4CSQaOG+sKL13BrpWhhXoxOvjBRAoIbt0tXdqwNiYs/HSKqKsMluTPSI6bOps3j0/Z8zCFGdMTQbqSAOuUE7HZO7QEOVNqak9TAB5tnUAczQwC7LVvZJg4WiaP8AW/zi426ZhSTyik3UoWKUMLnv1rWeSlOqnAZQGc7PnBtJNHGdNHm5gd2qqxXlMxhmSkDmGd/MmB9htC/7UqSFmeSVau5MEO19H99QXd5SfiYiL1svbkTbrCJjfZqS3EAFoxJM9WLM5xb7nvmYmzhIZgkp9xiljOA32x3mVSgFKp3Y3RlkIx/bNvTFtyjT9j1y1JYe13Yz6CM37QJWG3LbgPnAVuZnCYVNzhMUW3s6f0lYH7PLjvpjUFJPdEJeqg48DTmHjMOzhZFpW37I+WJEapJm4JRKWLkBxpQ+RgECWUpLUehHDkDwJbmGjzKRk4LYSDpxbrlyfnTtmmMCtJfQE/dOrji2XnHpMzCygX5EZK4ka6kfyjIUZhQCxYsxd6PqOBOvXyQVlAdJwqar6P8AeB0NcubjklNpwnF7RfWrK0KhqPmI5InEETDvEHXQ1Yl80/OkAqUspqKKyLvqBvDn9XHJG0k8ps60sck5cSlIHufzMO2c7wXmp8j+I5EjVL+9oa2jnnugGcqUgk60TTLxgB/9mSxKlpNSACaVc1PxgldN1ykscMCzNJIgzYJamrAG5UqXomG7VOSGpHbOh4j26zEkBFTFAbadCZstQVkA4IzB4hozO12lTMWU1AdaZERp16WJTFJOdCOUUa/dnzLYgUOofnnEAdyakM6adHLfTwiTK9hfQQ2iV6sHWtNUjV/8Xx5w9ITuL6CADXkCEoI4mOWa0Jw7zPFuRdqZl02lTDHLUCDqMv5xWNnLLIWtp6SU8jFCBaEcvOLd2WT0KvGWkDNKsjlR4mSdhrBMlkpCxoC5zg/sjs7KsE8rkoUpak4XIUQNc9KwGp2dwkDgWjlutqEIUVKAYF4gSbf3cpBmkYlnIc6t5RG2hxqkzCjD7Jz6RoGpM8YASQzCvhAG37cyELwJOMu1DTzjMrffVqMhBmTdwsGB+LZwKtMxImIKC5IjNGwL2iEySpZGEB84o94bSyly5AQrEZeIq5ZisWSZYymxgAu6a+UZFs+qYLXNCQ/EeP8AWAE3aorvRJAznPBntgH97lZ/ZD4mANomKTeJMvdV3lOAeE7YTpqp471eNTNnlWANbO2RK5IGjGpilTEsojmfjFx2fmeoRhzcvFPne2ep+MBql13h6NJlLVTEkDwYQxaZ1lnLK1hBJ/EH98Vm97UoplCrCWkAV8Yh2YkxBI2uuKWgCdI9gllDgdCOUVgxo91SgtBlrRiSdDlFV2tuuXJmJ7sMFAkjoR9YoJdmigLUt/2Rb/MjzjWLNhSglQBBboc2PMf0jIOz8gWlRUWAlk8zvIoI1G7inu1OThBds25AcT8nignJlJSCssR7jXlkx0hnuxVZLp1Zg/7tMtPCEWLCy3xJSQ5Tm2Wmbn3wxLSkqU7oQoOQ70Grccx4xA6yScZYp4ANpRNMtPCseUgKc06CgD5B9Ms68awxKwKU7FKWOdaDVtTTTXhC5UqWqYCXQMNGO8QM6a9OMQSDMqahQSWOGjlshqAR7oZvZpkpINCoyyGGSQ5IHDTyhxMmWVl0hLgMA2LdJLmu8a5Q/bZacBUzHClkvkAVEk+AHnAVdV5yZY311zYVbrwibd+18pXsqBbOKltDck0KMxK2BLkpSSa5eEB5N0TKFClEjNWEgHgzs3veA0u2bWpl1eB0vtOUH3UIH4lKDnwiNeGx5XZ5SwSFqFfJ4H3f2fzUlwmWrFTEsqPuygC1m2vTaJgCkhXBST8oL2qziYnAQ7EEfrpEu5dl5dmlv3aDMOaglvAB8oYtymq+Ry5QFOnWqZZyuRJUlCgfWsA8zkXzSxFMqmIUhAeY2VW6OWiwXld6UomWhhUnrkkP4qpAC7Q6VfwQDSr9VJss6SACmdQvp0gLdKwkBR/E0T7bJBkqJzGUDLvBUAkJdlAmKN12Kskr0ZJXhfOunnFj+6TKUjrz8Io1jvNCLIhZFSliluUV4bPWhKZtoE0hBTiSgKPwfOFB6/tp1gpRMWnvETmAHDp0MWG3Spq5CyCouk0rrGR7OyJqLUmdPSandKqjrGrWntGRLkTTMACkJ3QMl0o3jAUhOyU2ZISsL09kv7oLbMbM1PeyVrUn2SB8Hi1dn1sk2uxJUENhJCn/ABZljrnFukFLkJbdA98IKPet1WxcsS5SSlLaqAPSMxu3YW8DaZiQky1ByVFTAh9CM43yy3smbMnS0uFSVYVPxICg3GhEAV3kpVuVKdICJbtrU0gPnW/bvmyLWuXN+0BqXfMOC8Rr0L4DxEGNvLV3l5Tlcx7g0A7cPZ6QFk2XnhKA+TmK7MtZROUpDe0WJAOvODezivV+MV+2/aL/AIj8YC6XjtROkokLKJc1ExFcSa4hmHERkbfI/wC1Q/I/yi9DZBNtuWSlLCalGJB/e4E8DlGNWmyKQtUtaSFpOEp1B4QFpn9oq2ZElCfEmKzeV5zJ6sUwu2QGQiz3P2a22YkTO4ISQ4xEJP8AlNYr9+3BOsq8M5BQ7lLtUDPI8xFBLYaUVWhTNSWol8gHS7xpt3qcKAALMQTu0H4i9QBx6Rl2xr+kEDMoPjVMaTYCcCw29QUNDvaNkXiAjZJ+JSkiubOMLMxNdE6scvOEJWcZQliFAljQA/iBNQOugBiPKcAge0zU1qHBAzPPwMMBwSlQdRBAINQ4LpIGfyy6QOd4cWBBCsVBRg+in0HPUZ8vC1lUwISyi+dAkn8TaAceDuIjTAUkpUKkNT2kHIp5vUEfzER1yig92aq5HeQTmnxyIrnxBEAfVbMUwJSyi4r90kH2mZ2FWPB6QWnWbGkF3dASDk5K1B20DAxVFyyGl5rBrhqUnVLjM1AIHyizIsp7tFQ6U6F97vCGcUObU4GAD2a2y0pZTFhWBQvpEybhASmWDvHVXIQJ2pxSp82WnPEW5vWK5Jt2EFCklyaEkhyeDD5wGwW3aGTLktQBmD6U0imzb4WhSptnmHu3okkkGm8z5Vdoqwlzpm7hUWIAScRrkAWGcErQi0Ikb6ShIoABhOrMGcmhEBY5G3RmJqajTUGOi+O8NeEUaVY5iWWskKOnB9DBGxWhRUEpBUrgA5LDICAdvO+Zij3RV6sKJA6E/OHLis+NRT+4T5QHc4g+dX66wb2a+1/wmAG2gepmdIH3JNABB11grMlvLmjKhgNd6N3idAIC/wB+3qlNndDEAAcx4Q0raQKsC2BJIamnOGb4udKrqNpQTiUA46Z0gZsXeplyJo3SMBoWqYocu6/LOqWkTO8WoZh6CC4uwWtIMtkSiGVjV74z2yzW5Pwi9bDWAT8ckrIxppXLpEB7YHaWRYLPNkTFb0uYS4NFAsx+UHbq2qXarQpdkZTDeSogUGvmRFaPZbKShSFqWFv7YNCOkAL82cn3etCrEqcokEKKcT9DhanKKLrcf9pelWpQ7oBa3OJWVAB7IfIRTLRe05F5WgTD6xScBMskjKjPWPbPptEwzDN9IxFW8EpVnzivuZVvL4xvVxhleMAKvdBTaSFEqNKnPKIlr9lJ8ILbYpAthILggGBVqVuANqawB64VSxLzLu9Yr14/arb8Rgtc3sM2cCLehpihzgPoTs2tYVd8kOKJZuhiwS9n7Mqf6QqSgzWYLID/ANecULsjQoyH+6Cw+cadJqDGsC5qQ0Yb24/a2b+GZ8URta5mY/XKMR7bFPNsx/dmfFENFT2NnFNoLUJlqD9Sl2+HjGh3fasKFkFiEgaumtSCKV93vjO9kJwTaHIfcUwOTuGflrF4s05kzJit5OHWoKnDBQz58wIzonWS1s6gWUE08fvA6Hl4iO2e0gEHJTOk+Bq+hGY0LcRUTZrUx71W+wdQ5n2QU/hdstKUhyTa3WJit4gupJYPwYCmHJwMhEBFBAYh0kB0K8xV/ceIiKkYMJOIKbFLUBQkZP72PKOpteJWNZxHNQP3ujBqUpSgpDsu3Y1Y1l1O5eoUXyLCnw0pAIsxKGBBStsSTRw+TjmA4dmzyixqtBk2dBWcICSalqhRIDcWNIE2aygEz5q8zixKqVnOg4c8orW1F8KmqBGLACwc6l6niSTUwAe+72K7QpajuqPk2Te6JNnKVgpUAXH6MA7VLd3hmyW9UsgHTLl/KAvlhvxaXCp2DJ9xJNGwl2clw9eJjlsvaWtT4jMW+Z0HADLOuTZwGRbpMwOWJ8IVJvWXLcJSBzYQDt6uEu36MQLHNMpKZw0mJT4EKf5Ry228zSEh2dzzhm8p7JRK0Jc+ALfGA0NAlT0gzZUuYT98jCtx+8liXDcYiWW6JMucQCtBAcJbGkpVkQcxw1gfclpUJIo4DP4fCjeUELZhmMakp4kOH4Gj9NYAVeGzk9CZhCMaSCxRvf6fa90C9kpJLkJ3kli/PRuMWqxX4iUcJLJyO6Uj4mDlltiFrKVJBmNumnrBpvDPkYCtStnrStOBKiZJfEjSr/WHLm7OVyyvvUBUsg4QD7PCNHuS1yTLcJZ61+HXSCptErCaaRRiFl2GQQXUXchuFY0zZPZCz2dKFpQ6wPaOdc4rM/FKJQvdUtaimr6kiLRsTfBWlSVVCSz89YCzFSTml44pSfwCHhaZcK7+Vyiqr8i8cEyc0tqg5Z04xlu08rvbdNtFJbAVIcUDRuDSlUpWM6vjZFU+ZaglYEp8jxwgluERGK3xNCpzgu7Vh63IT6Kg/exl+jQ3e9mKZqUljQM0P3xZimSgswxe9oB+4FDCYhXjYVrtCwkVz90Stn1UPEEQZu1UtVtCJixKSpQClnpTPiaeMBqvZxdplWKQkpYkYj1NYuMlHtecCbpnowpSmYFFNMxBPvjmPONYGLXNAUBRz5xiHbKfWSBwEz4ojUbNPXOUqYoiiykUbdBpGWdsX20n/wDT4ogKvsolJtG8SE4FEtmcqB9TFzsbFUzHuoKCSAzsCPZfXTqYpWy8jHPYMN1VSWAZiSTwZ4uNg3jMlA7qkqqqgDD2jwHyjOhiUUlbkYJZcUqwAJIfVZA1zNcoeRNClBTYZbgUrgGjnUlzU5k+AiSUuvu5ZJSrddVAc95tAM61A8Y4sb+GU5A3cRcY/wARI+6OWlNYgnqUZyxhSQkEDCipQlxk9VGufHNoMKkYGWsIcDdlg7qBoK+0eJ1L5xAs9plSyQgFx/1Czq450SOQ8Y9MtOKuLGRUUFB5V6wEW8ryWpQWqqdRw5tygfeysSCeh98S7VNxQJVMLGXm2XQvSAgTJNfCIs6Q/WH5lqmO3djg7w2RMIcsnoH95iiBMs5FRBC75IX1hnCxwk1NQ+oh+yqMpYV/Q8jygDtlustlWIF72EomIfgT8Ivmz8mVPliYjooapPAwA2wkgWlI4I+JiCNYJ8xMtQlqSFHIKDgnga06xDlX/a2+zklv3VOPJUOzF4EhjVRwjkePgK+UcsxwgHhunPMZHxHwgHpNomzkErCEq5BVeOamPvh677dhAkzFKDVlq04lJaobkY4kYTm6SWB8aA8DDdqlJxYMQ4pJ0PPlAWzZu9CqdhJDLOho5qCOqnHVUXNNjH4oyGzWhUlaSd2vgDnnwBq/ONYsk4TJaVjJQB6PpFA6/wCwSiuSVK3sdPnD2zVmQRMCVMQsuPGJqrChRBIcjJ9Ik2azJSSQACczxgHhd/7xhxN3DjHUrhYmwU8i5houBdl2TVKM8qmqUma5A/DSsFJNrww/OvBOAvwij5VvtR71jo48iYsm1lqCrDIAThYh+dIrd/H1y/4lf7jBm/K2GV4REK2Mwstg5o7wM2qX/elEUoPhE/YaYy5nQRC2v/5kn90QA6XaVBT4lDoSI0DYm/5wnykGasoUQCkqJDGmsV66LrRNswKg9Sx1g5srchTOBD7uR4PlAah6OZayPumsZb2xj1sg6ELP+yNelTEzpaS7LAYji2cZF2wWZSFyHyaYw4VRFFQ2cBM5g7lJDDXKlM6tFzsh9qXQrKCAQ5L6ppn9YpWz08onYhmEK8HDRbLstLYs0zChWGlC6SxrkeGkQcLoV3amUci1SlTswPHQtQvEmRIKXSaF3Ux4aeEQbrzSFJIVRaFAgUFajUFqGkEZrAfrSIIyjvVOeYhqYFILiqeEN2uZizzGRiRInUYwCFqCg4y4RFnjfHMEeVR8IcnSwCSgg/iT+tYjrmOocUkeIIMB4yHy/TwzKkOSBXj1/pD6ZrFnhRnEGhzgIRswIbUZQ4izYg+R1Gnl9Ifar8YdlIZXJX6EAxd94TbLMxoccW3kqHBQzgnb7zTap3epywBxwZya8Ij5GIVsJxKQmgVhxdKv5sPfAeQvvJmL7ookctT4/SJuByR+If6k1HmIYlS8NIezFMxXygFyrVunQtxqR/L6wzaLSWzfCaHLrlxzhvvmNddGcHQ0/WcLQkOdUkcwa5+UBEt89eAgncUApPAMQ/zjR+z+9+8k92TUDEOmR/8AU/4ozG3TFd0EFGGtFVYuQ4rrQGD2yV5dzNll2GJj0mOPcwPhFGvJMLCiIjJUOMOFuIgHe9jhnwgTE8RHCpHEQCZlsiFa75wj2SekTFIR+ICGLTgGoMBh220pHpBUhCkBTkg8eUE74lvdktTfhiV2ozXVJ3WAfxj15zwq6Eslmb4wATYtJK1sPuwxtegifX8Igl2dzGnL5phntB/5hP8AD84dHrj2gTKs+FSXYlvGOHbeaCe63AYryagDqYJ3VYkZqDwBSdtBaiApM1W+Hpx1gTf9unzO7M5alsC2LTJ/lFu2eusTgsISBhTizanKAO292mSqWCQXxZF8sH1gBez6wmeCRiYKLHIlqPxD5iLTYGMwTDvKGIkK+8WLdRk4ip3IB3wxFkspyM2wmg5nLxizWF1TErbDLByTXCA9DqScnOZMNCbHaMUwrUSVkkudXYHp/SJlpmuOcQbNPxzCsMlIBCUB2SNG48zmTWHiotSIGFWvRQYaH6w3vFJAOVeoh2YQQyg0QVSVSziSXEB5Vrb1iRUUUPryhk27GoFmORHv/XWH1ywvfQcK9Rx8NYg2iYxCsIChmND9IoIBbEP8PrDy0UcBwdOERJMwzKksRwHziWkUZyepMQOzEsBx6+MOyyCkfHpDImZfGHkLfWAdXWsQsPrVfwp+Kh8xEqQvSGF0WOYUPJiPnALXxjxVwzaOCGcVYDoU2tDUR2YqtTQxFmOHzhk2op4+UAq+qS0HUKPwoY5dk4kLJLndPv8A5wzes/ElNMlfEH6R6wKYHnFGp3feIUgKLkkcYfnW52ADeMVjZW0lYKBU5jwcFvdFmTdsw8ogb74w/KlqId44m6ZjvTzh0XRMPDzgGFKPGEKUeMTk3IsaiFpuZfKAzzb+QZhlJGdffDNsdN2GWT7P1gl2oXcqXKlLce01OjxG9DJuhSydD41igTsEpPeK0OHwjnaFLabLPFJ+MRti0PPKXZ0mJW31nKVSqk0Ifo0ADu6TiQrgMzwidYy2VQPfA271nLjnBi7zwA8YApYLYSnECU5ggFnEV/aJYJQ3N6k/hgpJUwW9GYsMuEBL6mOU+PygOXLKxTgkNUKFaAbpqTo2fhFishAnITLfCThxGmLPESMgGOWgit3UPWAVqCA3Fi0WOzEy5iUOFOoBQFQC7UOpHEa8YDsgIxHuxuJDYjmo0cng+g0HEuYcUodIak2YS14AcRAOIj2QaHCOLanjlxL0wRAlcpxkDERaFpyqOESBTKOZ6wDCVg1ZjEO9UYhQBw78er6xLmyCC+kQrdMp4QDd2zuPCJ4mDSBljyA046xJADUL+Z+MUSxN8HyhSJ1YglTZCFj2gXiCeqbVwGjk6ZVCjoqvQgj5wyEMeJPnHrV7PiPjAPG0gkt+ny+cNojwFGjoEUIUog5nwiOqWSCASSNKQ+pTGIcxIcl+cAxaRueR97eGcNSJhh9aSoECpb/2Bhyx3So+0QByqYA3sna1JnoCaqdqeYPTN+RMaqmdFH2OlplFaQzqAIU1aZh+EWjvhxiAn3ghxM2BKbSIcTaBAFEq5w45MDpdsEPi2pGsBU+1BIWiVLJ+9i8hEBVlH9mTEg+xvdWrHtqZa505SgCzBuEBZ9ttCJUxBQMBQQfrAQtlbV3loQGAwuesEe0kDBIPNQ+EB9hi1pBPAwb7QRjRJSkVBJ8DFFPuxJJPIF4n2ecxpDt12EpkqJFSfdpERArAE7rOKapKvvJI+kBL2UKBmIcH3RMs0/BNCucNbRymmOMlVHi0BFu2093MC3IZ2I0LFoL2S+5SWdyQXBYuk8QdekV6OxQdst8ITQqLHMMfAw4q/Jb0KvKK9HokFgN+y+Z8IQq95XFXlAKOQgMzr4DMkkeEQZ9qBGrxEj0US7LbAnOJSbzRz8oFx6AIG2oJ+83Bh9Y9MtySdfIQOj0IC0q9EAvXy/nHbReyFAgP5fzgRHoQGzfKGFFO1aD6wkXyjgryH1gNHoQF1XpLOivd9YjLt4csCx6PEGPQE+Xb0jQ+6JEi+Ug1Cvd9YER6Atlk2slIILLpyH5on/8A97K/DM8k/miiR4RIL4dvZX4Znkn80JG30r8MzyT+aKLHoQX5PaBKH3Znkn80OJ7RZP4Znkn80Z7HIQX9e38gn2Jnkn80Qr02xkzEFKUrBPED80U2PQgO3bf6ZcwKwlhwA+sS7+2qlzilSErcBiCAB7iYq0eiwGTtCe7KAk1ObxE9PD5H3RBEeMIJU62Al2MLt1v7xEsMXQCCeLs0Qo9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https://pbs.twimg.com/profile_images/499320140744228864/VyD8P458_400x4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19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2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3962400" cy="5364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five paragraph essay focuses on form rather than reasoning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formulaic.</a:t>
            </a:r>
          </a:p>
          <a:p>
            <a:r>
              <a:rPr lang="en-US" dirty="0" smtClean="0"/>
              <a:t>Does not promote analytical thinking.</a:t>
            </a:r>
          </a:p>
          <a:p>
            <a:r>
              <a:rPr lang="en-US" dirty="0" smtClean="0"/>
              <a:t>Good writing must be engaging…</a:t>
            </a:r>
          </a:p>
          <a:p>
            <a:r>
              <a:rPr lang="en-US" dirty="0" smtClean="0"/>
              <a:t>Good for entry-level… but not 4U</a:t>
            </a:r>
            <a:endParaRPr lang="en-US" dirty="0"/>
          </a:p>
        </p:txBody>
      </p:sp>
      <p:pic>
        <p:nvPicPr>
          <p:cNvPr id="2050" name="Picture 2" descr="http://0.tqn.com/y/grammar/1/V/4/G/-/-/blackboard_five_paragraph_the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0069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&quot;No&quot; Symbol 3"/>
          <p:cNvSpPr/>
          <p:nvPr/>
        </p:nvSpPr>
        <p:spPr>
          <a:xfrm>
            <a:off x="4513362" y="1676400"/>
            <a:ext cx="4191000" cy="4038600"/>
          </a:xfrm>
          <a:prstGeom prst="noSmoking">
            <a:avLst>
              <a:gd name="adj" fmla="val 1066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5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problem is the 5 paragraph essay</a:t>
            </a:r>
            <a:endParaRPr lang="en-US" dirty="0"/>
          </a:p>
        </p:txBody>
      </p:sp>
      <p:pic>
        <p:nvPicPr>
          <p:cNvPr id="7170" name="Picture 2" descr="http://bossip.files.wordpress.com/2013/10/shutterstock_76982275.jpg?w=500&amp;h=3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315200" cy="520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91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high school thesis statements are merely observational. </a:t>
            </a:r>
          </a:p>
          <a:p>
            <a:r>
              <a:rPr lang="en-US" dirty="0" smtClean="0"/>
              <a:t>Scout sees racism all around her and understands what it means to walk in another person’s shoes. </a:t>
            </a:r>
          </a:p>
          <a:p>
            <a:r>
              <a:rPr lang="en-US" dirty="0" smtClean="0"/>
              <a:t>Yes…yes, she does.  </a:t>
            </a:r>
            <a:endParaRPr lang="en-US" dirty="0"/>
          </a:p>
        </p:txBody>
      </p:sp>
      <p:pic>
        <p:nvPicPr>
          <p:cNvPr id="3074" name="Picture 2" descr="http://catherineonfilms.files.wordpress.com/2014/02/tkam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668" y="1371600"/>
            <a:ext cx="38766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154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nothing debatable here. </a:t>
            </a:r>
          </a:p>
          <a:p>
            <a:r>
              <a:rPr lang="en-US" dirty="0" smtClean="0"/>
              <a:t>A good thesis statement should be debatable. </a:t>
            </a:r>
          </a:p>
          <a:p>
            <a:pPr marL="0" indent="0">
              <a:buNone/>
            </a:pPr>
            <a:r>
              <a:rPr lang="en-US" b="1" dirty="0" smtClean="0"/>
              <a:t>                     specific </a:t>
            </a:r>
            <a:r>
              <a:rPr lang="en-US" b="1" dirty="0"/>
              <a:t>topic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     + </a:t>
            </a:r>
            <a:r>
              <a:rPr lang="en-US" b="1" dirty="0"/>
              <a:t>debatable view 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          +</a:t>
            </a:r>
            <a:r>
              <a:rPr lang="en-US" b="1" dirty="0"/>
              <a:t>  significance to the </a:t>
            </a:r>
            <a:r>
              <a:rPr lang="en-US" b="1" dirty="0" smtClean="0"/>
              <a:t>audience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6148" name="Picture 4" descr="http://memesly.com/media/created/4ha67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4648200" cy="325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32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&amp;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building an essay around analytical thinking you can create a stronger essay. </a:t>
            </a:r>
          </a:p>
          <a:p>
            <a:r>
              <a:rPr lang="en-US" dirty="0" smtClean="0"/>
              <a:t>What are the causes? This is merely observational. Identify these causes. </a:t>
            </a:r>
          </a:p>
          <a:p>
            <a:r>
              <a:rPr lang="en-US" dirty="0" smtClean="0"/>
              <a:t>Then specifically note how one such cause brings about an intended effect.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(This is the debatable part!)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8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characters in </a:t>
            </a:r>
            <a:r>
              <a:rPr lang="en-US" i="1" dirty="0" smtClean="0"/>
              <a:t>Three Day Road </a:t>
            </a:r>
            <a:r>
              <a:rPr lang="en-US" dirty="0" smtClean="0"/>
              <a:t>have developed a sense of identity throughout the text, their loss of innocence leads to an existential destruction of self. </a:t>
            </a:r>
          </a:p>
          <a:p>
            <a:r>
              <a:rPr lang="en-US" dirty="0" smtClean="0"/>
              <a:t>Despite the obvious lack of parents in </a:t>
            </a:r>
            <a:r>
              <a:rPr lang="en-US" i="1" dirty="0" smtClean="0"/>
              <a:t>Three Day Road, </a:t>
            </a:r>
            <a:r>
              <a:rPr lang="en-US" dirty="0" smtClean="0"/>
              <a:t>there are several parental figures who help in the development of Elijah and Xavier’s psychological awareness.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6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If we accept Judith Butler’s theory that “Masculine </a:t>
            </a:r>
            <a:r>
              <a:rPr lang="en-CA" dirty="0"/>
              <a:t>and feminine </a:t>
            </a:r>
            <a:r>
              <a:rPr lang="en-CA" dirty="0" smtClean="0"/>
              <a:t>gender roles </a:t>
            </a:r>
            <a:r>
              <a:rPr lang="en-CA" dirty="0"/>
              <a:t>are not biologically fixed but socially </a:t>
            </a:r>
            <a:r>
              <a:rPr lang="en-CA" dirty="0" smtClean="0"/>
              <a:t>constructed”, then we must surmise that the war has constructed Xavier’s gender and “created” a gender role that in in contrast to Elijah’s. </a:t>
            </a:r>
          </a:p>
          <a:p>
            <a:r>
              <a:rPr lang="en-CA" dirty="0" smtClean="0"/>
              <a:t>Although, the native characters in </a:t>
            </a:r>
            <a:r>
              <a:rPr lang="en-CA" i="1" dirty="0" smtClean="0"/>
              <a:t>Three Day Road </a:t>
            </a:r>
            <a:r>
              <a:rPr lang="en-CA" dirty="0" smtClean="0"/>
              <a:t>come into the war as soldiers, the perceived idea of the “Noble Savage” allows them the freedom to thrive in and ultimately achieve a status beyond that of a mere “bush </a:t>
            </a:r>
            <a:r>
              <a:rPr lang="en-CA" dirty="0" err="1" smtClean="0"/>
              <a:t>indian</a:t>
            </a:r>
            <a:r>
              <a:rPr lang="en-CA" dirty="0" smtClean="0"/>
              <a:t>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3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faking1.firstpost.in/wp-content/uploads/2013/08/ShockedM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418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274638"/>
            <a:ext cx="3657600" cy="467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Wait, I can’t answer that in 5 paragraphs!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You’re right…you can’t.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4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</TotalTime>
  <Words>396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Killing the  5 Paragraph  Essay</vt:lpstr>
      <vt:lpstr>PowerPoint Presentation</vt:lpstr>
      <vt:lpstr>The problem is the 5 paragraph essay</vt:lpstr>
      <vt:lpstr>The Thesis Statement</vt:lpstr>
      <vt:lpstr>PowerPoint Presentation</vt:lpstr>
      <vt:lpstr>Cause &amp; Effect</vt:lpstr>
      <vt:lpstr>Good thesis statements</vt:lpstr>
      <vt:lpstr>PowerPoint Presentation</vt:lpstr>
      <vt:lpstr>Wait, I can’t answer that in 5 paragraphs!  You’re right…you can’t.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Killing the  5 Paragraph  Essay</dc:title>
  <dc:creator>user</dc:creator>
  <cp:lastModifiedBy>WRDSB</cp:lastModifiedBy>
  <cp:revision>15</cp:revision>
  <dcterms:created xsi:type="dcterms:W3CDTF">2014-11-16T19:59:35Z</dcterms:created>
  <dcterms:modified xsi:type="dcterms:W3CDTF">2014-11-17T19:06:18Z</dcterms:modified>
</cp:coreProperties>
</file>